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handoutMasterIdLst>
    <p:handoutMasterId r:id="rId106"/>
  </p:handoutMasterIdLst>
  <p:sldIdLst>
    <p:sldId id="634" r:id="rId3"/>
    <p:sldId id="1288" r:id="rId4"/>
    <p:sldId id="960" r:id="rId5"/>
    <p:sldId id="958" r:id="rId6"/>
    <p:sldId id="959" r:id="rId7"/>
    <p:sldId id="961" r:id="rId8"/>
    <p:sldId id="963" r:id="rId9"/>
    <p:sldId id="962" r:id="rId10"/>
    <p:sldId id="970" r:id="rId11"/>
    <p:sldId id="964" r:id="rId12"/>
    <p:sldId id="965" r:id="rId13"/>
    <p:sldId id="966" r:id="rId14"/>
    <p:sldId id="971" r:id="rId15"/>
    <p:sldId id="967" r:id="rId16"/>
    <p:sldId id="972" r:id="rId17"/>
    <p:sldId id="974" r:id="rId18"/>
    <p:sldId id="975" r:id="rId19"/>
    <p:sldId id="976" r:id="rId20"/>
    <p:sldId id="977" r:id="rId21"/>
    <p:sldId id="1141" r:id="rId22"/>
    <p:sldId id="973" r:id="rId23"/>
    <p:sldId id="968" r:id="rId24"/>
    <p:sldId id="982" r:id="rId25"/>
    <p:sldId id="983" r:id="rId26"/>
    <p:sldId id="978" r:id="rId27"/>
    <p:sldId id="984" r:id="rId28"/>
    <p:sldId id="985" r:id="rId29"/>
    <p:sldId id="979" r:id="rId30"/>
    <p:sldId id="1083" r:id="rId31"/>
    <p:sldId id="1276" r:id="rId32"/>
    <p:sldId id="1277" r:id="rId33"/>
    <p:sldId id="1029" r:id="rId34"/>
    <p:sldId id="1210" r:id="rId35"/>
    <p:sldId id="1211" r:id="rId36"/>
    <p:sldId id="1078" r:id="rId37"/>
    <p:sldId id="1079" r:id="rId38"/>
    <p:sldId id="1080" r:id="rId39"/>
    <p:sldId id="1269" r:id="rId40"/>
    <p:sldId id="1279" r:id="rId41"/>
    <p:sldId id="1289" r:id="rId42"/>
    <p:sldId id="1032" r:id="rId43"/>
    <p:sldId id="1209" r:id="rId44"/>
    <p:sldId id="1030" r:id="rId45"/>
    <p:sldId id="1031" r:id="rId46"/>
    <p:sldId id="1212" r:id="rId47"/>
    <p:sldId id="1213" r:id="rId48"/>
    <p:sldId id="1034" r:id="rId49"/>
    <p:sldId id="1290" r:id="rId50"/>
    <p:sldId id="1280" r:id="rId51"/>
    <p:sldId id="1001" r:id="rId52"/>
    <p:sldId id="1003" r:id="rId54"/>
    <p:sldId id="1270" r:id="rId55"/>
    <p:sldId id="1007" r:id="rId56"/>
    <p:sldId id="1004" r:id="rId57"/>
    <p:sldId id="1000" r:id="rId58"/>
    <p:sldId id="1005" r:id="rId59"/>
    <p:sldId id="1273" r:id="rId60"/>
    <p:sldId id="991" r:id="rId61"/>
    <p:sldId id="1287" r:id="rId62"/>
    <p:sldId id="1008" r:id="rId63"/>
    <p:sldId id="1291" r:id="rId64"/>
    <p:sldId id="1009" r:id="rId65"/>
    <p:sldId id="1010" r:id="rId66"/>
    <p:sldId id="1081" r:id="rId67"/>
    <p:sldId id="1084" r:id="rId68"/>
    <p:sldId id="1422" r:id="rId69"/>
    <p:sldId id="1086" r:id="rId70"/>
    <p:sldId id="1208" r:id="rId71"/>
    <p:sldId id="1012" r:id="rId72"/>
    <p:sldId id="1013" r:id="rId73"/>
    <p:sldId id="1014" r:id="rId74"/>
    <p:sldId id="1389" r:id="rId75"/>
    <p:sldId id="1015" r:id="rId76"/>
    <p:sldId id="990" r:id="rId77"/>
    <p:sldId id="1021" r:id="rId78"/>
    <p:sldId id="987" r:id="rId79"/>
    <p:sldId id="988" r:id="rId80"/>
    <p:sldId id="1283" r:id="rId81"/>
    <p:sldId id="1284" r:id="rId82"/>
    <p:sldId id="989" r:id="rId83"/>
    <p:sldId id="992" r:id="rId84"/>
    <p:sldId id="980" r:id="rId85"/>
    <p:sldId id="986" r:id="rId86"/>
    <p:sldId id="1016" r:id="rId87"/>
    <p:sldId id="1019" r:id="rId88"/>
    <p:sldId id="993" r:id="rId89"/>
    <p:sldId id="995" r:id="rId90"/>
    <p:sldId id="1023" r:id="rId91"/>
    <p:sldId id="1018" r:id="rId92"/>
    <p:sldId id="994" r:id="rId93"/>
    <p:sldId id="996" r:id="rId94"/>
    <p:sldId id="1017" r:id="rId95"/>
    <p:sldId id="997" r:id="rId96"/>
    <p:sldId id="998" r:id="rId97"/>
    <p:sldId id="1022" r:id="rId98"/>
    <p:sldId id="1035" r:id="rId99"/>
    <p:sldId id="969" r:id="rId100"/>
    <p:sldId id="1036" r:id="rId101"/>
    <p:sldId id="1037" r:id="rId102"/>
    <p:sldId id="1038" r:id="rId103"/>
    <p:sldId id="1089" r:id="rId104"/>
    <p:sldId id="1090" r:id="rId105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7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handoutMaster" Target="handoutMasters/handoutMaster1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3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1" name="Google Shape;531;p53:notes"/>
          <p:cNvSpPr/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/>
          <p:nvPr>
            <p:ph type="sldImg" idx="2"/>
          </p:nvPr>
        </p:nvSpPr>
        <p:spPr/>
      </p:sp>
      <p:sp>
        <p:nvSpPr>
          <p:cNvPr id="3" name="Замещающий текст 2"/>
          <p:cNvSpPr/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tx1">
                <a:lumMod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7.emf"/><Relationship Id="rId1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8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emf"/><Relationship Id="rId1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emf"/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defTabSz="914400">
              <a:buSzPct val="100000"/>
            </a:pPr>
            <a:r>
              <a:rPr lang="ru-RU" altLang="ru-RU" sz="5400" kern="1200" baseline="0">
                <a:latin typeface="Times New Roman" panose="02020603050405020304" pitchFamily="18" charset="0"/>
              </a:rPr>
              <a:t>Аутэкология</a:t>
            </a:r>
            <a:endParaRPr lang="ru-RU" altLang="ru-RU" sz="5400" kern="1200" baseline="0">
              <a:latin typeface="Times New Roman" panose="02020603050405020304" pitchFamily="18" charset="0"/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457190" y="4959350"/>
            <a:ext cx="31470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Вадим Михайлович Хайтов</a:t>
            </a:r>
            <a:endParaRPr lang="ru-RU" altLang="en-US"/>
          </a:p>
          <a:p>
            <a:r>
              <a:rPr lang="ru-RU" altLang="en-US"/>
              <a:t>к.б.н.</a:t>
            </a:r>
            <a:endParaRPr lang="ru-RU" altLang="en-US"/>
          </a:p>
          <a:p>
            <a:r>
              <a:rPr lang="ru-RU" altLang="en-US"/>
              <a:t>кафедра Зоологии беспозвоночных</a:t>
            </a:r>
            <a:endParaRPr lang="ru-RU" altLang="en-US"/>
          </a:p>
          <a:p>
            <a:r>
              <a:rPr lang="en-US" altLang="en-US"/>
              <a:t>polydora@rambler.ru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Классификации экологических факторов </a:t>
            </a: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1435"/>
            <a:ext cx="7772400" cy="594360"/>
          </a:xfrm>
        </p:spPr>
        <p:txBody>
          <a:bodyPr/>
          <a:p>
            <a:r>
              <a:rPr lang="ru-RU" altLang="en-US"/>
              <a:t>Что почитать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865505"/>
            <a:ext cx="7772400" cy="2633345"/>
          </a:xfrm>
        </p:spPr>
        <p:txBody>
          <a:bodyPr/>
          <a:p>
            <a:pPr marL="0" lvl="0" indent="-457200"/>
            <a:r>
              <a:rPr lang="ru-RU" altLang="en-US" sz="2400">
                <a:sym typeface="+mn-ea"/>
              </a:rPr>
              <a:t>Бродский А. К. Общая экология: учебник для высших заведений. - 2-е изд. - М. издательский центр «Академия». - 2007. - 256 с. Глава 3</a:t>
            </a:r>
            <a:endParaRPr lang="ru-RU" altLang="en-US" sz="2400">
              <a:sym typeface="+mn-ea"/>
            </a:endParaRPr>
          </a:p>
          <a:p>
            <a:pPr marL="0" lvl="0" indent="-457200"/>
            <a:r>
              <a:rPr lang="ru-RU" altLang="en-US" sz="2400"/>
              <a:t>Begon, M., Townsend, C. R., &amp; Harper, J. L. (2006). Ecology: from individuals to ecosystems. </a:t>
            </a:r>
            <a:r>
              <a:rPr lang="en-US" altLang="ru-RU" sz="2400"/>
              <a:t>Chapter 2.</a:t>
            </a:r>
            <a:endParaRPr lang="en-US" altLang="ru-RU" sz="2400"/>
          </a:p>
          <a:p>
            <a:pPr marL="0" lvl="0" indent="-457200"/>
            <a:r>
              <a:rPr lang="en-US" altLang="ru-RU" sz="2400"/>
              <a:t> </a:t>
            </a:r>
            <a:r>
              <a:rPr lang="ru-RU" altLang="en-US" sz="2400">
                <a:sym typeface="+mn-ea"/>
              </a:rPr>
              <a:t>Бигон М., Харпер Дж., Таунсенд К. Экология. Особи, популяции и сообщества. Т.1. М.: Мир. 1989. Глава 2.</a:t>
            </a:r>
            <a:endParaRPr lang="ru-RU" altLang="en-US" sz="2400">
              <a:sym typeface="+mn-ea"/>
            </a:endParaRPr>
          </a:p>
          <a:p>
            <a:pPr marL="0" lvl="0" indent="-457200"/>
            <a:r>
              <a:rPr lang="ru-RU" altLang="en-US" sz="2400"/>
              <a:t>Про влияние температуры</a:t>
            </a:r>
            <a:endParaRPr lang="ru-RU" altLang="en-US" sz="2400"/>
          </a:p>
          <a:p>
            <a:pPr marL="914400" lvl="2" indent="-457200"/>
            <a:r>
              <a:rPr lang="ru-RU" altLang="en-US" sz="1800"/>
              <a:t>https://ppt-online.org/218059</a:t>
            </a:r>
            <a:endParaRPr lang="ru-RU" altLang="en-US" sz="1800"/>
          </a:p>
          <a:p>
            <a:pPr marL="0" lvl="0" indent="0">
              <a:buNone/>
            </a:pPr>
            <a:endParaRPr lang="en-US" altLang="ru-RU"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2385"/>
            <a:ext cx="7772400" cy="594360"/>
          </a:xfrm>
        </p:spPr>
        <p:txBody>
          <a:bodyPr/>
          <a:p>
            <a:r>
              <a:rPr lang="ru-RU" altLang="en-US" sz="2000"/>
              <a:t>Опорный глоссарий</a:t>
            </a:r>
            <a:endParaRPr lang="ru-RU" altLang="en-US" sz="20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11760" y="1076960"/>
            <a:ext cx="432943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Абиогенные факторы</a:t>
            </a:r>
            <a:endParaRPr lang="ru-RU" altLang="en-US"/>
          </a:p>
          <a:p>
            <a:r>
              <a:rPr lang="ru-RU" altLang="en-US"/>
              <a:t>Абиотические факторы</a:t>
            </a:r>
            <a:endParaRPr lang="ru-RU" altLang="en-US"/>
          </a:p>
          <a:p>
            <a:r>
              <a:rPr lang="ru-RU" altLang="en-US"/>
              <a:t>Адаптивный комплекс</a:t>
            </a:r>
            <a:endParaRPr lang="ru-RU" altLang="en-US"/>
          </a:p>
          <a:p>
            <a:r>
              <a:rPr lang="ru-RU" altLang="en-US"/>
              <a:t>Акклимация</a:t>
            </a:r>
            <a:endParaRPr lang="ru-RU" altLang="en-US"/>
          </a:p>
          <a:p>
            <a:r>
              <a:rPr lang="ru-RU" altLang="en-US"/>
              <a:t>Апериодические факторы</a:t>
            </a:r>
            <a:endParaRPr lang="ru-RU" altLang="en-US"/>
          </a:p>
          <a:p>
            <a:r>
              <a:rPr lang="ru-RU" altLang="en-US"/>
              <a:t>Биогенные факторы</a:t>
            </a:r>
            <a:endParaRPr lang="ru-RU" altLang="en-US"/>
          </a:p>
          <a:p>
            <a:r>
              <a:rPr lang="ru-RU" altLang="en-US"/>
              <a:t>Биотические факторы</a:t>
            </a:r>
            <a:endParaRPr lang="ru-RU" altLang="en-US"/>
          </a:p>
          <a:p>
            <a:r>
              <a:rPr lang="ru-RU" altLang="en-US"/>
              <a:t>Ведущие факторы</a:t>
            </a:r>
            <a:endParaRPr lang="ru-RU" altLang="en-US"/>
          </a:p>
          <a:p>
            <a:r>
              <a:rPr lang="ru-RU" altLang="en-US"/>
              <a:t>Витальные факторы</a:t>
            </a:r>
            <a:endParaRPr lang="ru-RU" altLang="en-US"/>
          </a:p>
          <a:p>
            <a:r>
              <a:rPr lang="ru-RU" altLang="en-US"/>
              <a:t>Вторичные периодические факторы</a:t>
            </a:r>
            <a:endParaRPr lang="ru-RU" altLang="en-US"/>
          </a:p>
          <a:p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344035" y="1076960"/>
            <a:ext cx="478536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>
                <a:sym typeface="+mn-ea"/>
              </a:rPr>
              <a:t>Второстепенные факторы</a:t>
            </a:r>
            <a:endParaRPr lang="ru-RU" altLang="en-US"/>
          </a:p>
          <a:p>
            <a:r>
              <a:rPr lang="ru-RU" altLang="en-US">
                <a:sym typeface="+mn-ea"/>
              </a:rPr>
              <a:t>Гетеротопные организмы</a:t>
            </a:r>
            <a:endParaRPr lang="ru-RU" altLang="en-US"/>
          </a:p>
          <a:p>
            <a:r>
              <a:rPr lang="ru-RU" altLang="en-US">
                <a:sym typeface="+mn-ea"/>
              </a:rPr>
              <a:t>Градиент факторов</a:t>
            </a:r>
            <a:endParaRPr lang="ru-RU" altLang="en-US"/>
          </a:p>
          <a:p>
            <a:r>
              <a:rPr lang="ru-RU" altLang="en-US">
                <a:sym typeface="+mn-ea"/>
              </a:rPr>
              <a:t>Диапазон оптимума</a:t>
            </a:r>
            <a:endParaRPr lang="ru-RU" altLang="en-US"/>
          </a:p>
          <a:p>
            <a:r>
              <a:rPr lang="ru-RU" altLang="en-US">
                <a:sym typeface="+mn-ea"/>
              </a:rPr>
              <a:t>Диапазон угнетения</a:t>
            </a:r>
            <a:endParaRPr lang="ru-RU" altLang="en-US"/>
          </a:p>
          <a:p>
            <a:r>
              <a:rPr lang="ru-RU" altLang="en-US">
                <a:sym typeface="+mn-ea"/>
              </a:rPr>
              <a:t>Закон Либиха</a:t>
            </a:r>
            <a:endParaRPr lang="ru-RU" altLang="en-US"/>
          </a:p>
          <a:p>
            <a:r>
              <a:rPr lang="ru-RU" altLang="en-US">
                <a:sym typeface="+mn-ea"/>
              </a:rPr>
              <a:t>Закон Шелфорда</a:t>
            </a:r>
            <a:endParaRPr lang="ru-RU" altLang="en-US"/>
          </a:p>
          <a:p>
            <a:r>
              <a:rPr lang="ru-RU" altLang="en-US">
                <a:sym typeface="+mn-ea"/>
              </a:rPr>
              <a:t>Классификации экологический факторов</a:t>
            </a:r>
            <a:endParaRPr lang="ru-RU" altLang="en-US"/>
          </a:p>
          <a:p>
            <a:r>
              <a:rPr lang="ru-RU" altLang="en-US">
                <a:sym typeface="+mn-ea"/>
              </a:rPr>
              <a:t>Криопротекторы</a:t>
            </a:r>
            <a:endParaRPr lang="ru-RU" altLang="en-US"/>
          </a:p>
          <a:p>
            <a:r>
              <a:rPr lang="ru-RU" altLang="en-US">
                <a:sym typeface="+mn-ea"/>
              </a:rPr>
              <a:t>Криптические виды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Текстовое поле 3"/>
          <p:cNvSpPr txBox="1"/>
          <p:nvPr/>
        </p:nvSpPr>
        <p:spPr>
          <a:xfrm>
            <a:off x="229235" y="724535"/>
            <a:ext cx="415671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>
                <a:sym typeface="+mn-ea"/>
              </a:rPr>
              <a:t>Купол толерантности</a:t>
            </a:r>
            <a:endParaRPr lang="ru-RU" altLang="en-US"/>
          </a:p>
          <a:p>
            <a:r>
              <a:rPr lang="ru-RU" altLang="en-US">
                <a:sym typeface="+mn-ea"/>
              </a:rPr>
              <a:t>Летальный диапазон</a:t>
            </a:r>
            <a:endParaRPr lang="ru-RU" altLang="en-US"/>
          </a:p>
          <a:p>
            <a:r>
              <a:rPr lang="ru-RU" altLang="en-US">
                <a:sym typeface="+mn-ea"/>
              </a:rPr>
              <a:t>Лимитирующие факторы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Мезофилы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Осмоконформеры</a:t>
            </a:r>
            <a:endParaRPr lang="ru-RU" altLang="en-US"/>
          </a:p>
          <a:p>
            <a:r>
              <a:rPr lang="ru-RU" altLang="en-US">
                <a:sym typeface="+mn-ea"/>
              </a:rPr>
              <a:t>Осморегуляторы</a:t>
            </a:r>
            <a:endParaRPr lang="ru-RU" altLang="en-US"/>
          </a:p>
          <a:p>
            <a:r>
              <a:rPr lang="ru-RU" altLang="en-US">
                <a:sym typeface="+mn-ea"/>
              </a:rPr>
              <a:t>Первичные периодические 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           факторы</a:t>
            </a:r>
            <a:endParaRPr lang="ru-RU" altLang="en-US"/>
          </a:p>
          <a:p>
            <a:r>
              <a:rPr lang="ru-RU" altLang="en-US">
                <a:sym typeface="+mn-ea"/>
              </a:rPr>
              <a:t>Порог развития</a:t>
            </a:r>
            <a:endParaRPr lang="ru-RU" altLang="en-US"/>
          </a:p>
          <a:p>
            <a:r>
              <a:rPr lang="ru-RU" altLang="en-US">
                <a:sym typeface="+mn-ea"/>
              </a:rPr>
              <a:t>Правило суммы эффективных  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           температур</a:t>
            </a:r>
            <a:endParaRPr lang="ru-RU" altLang="en-US"/>
          </a:p>
          <a:p>
            <a:r>
              <a:rPr lang="ru-RU" altLang="en-US">
                <a:sym typeface="+mn-ea"/>
              </a:rPr>
              <a:t>Психрофилы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Ресурсы</a:t>
            </a:r>
            <a:endParaRPr lang="ru-RU" altLang="en-US"/>
          </a:p>
          <a:p>
            <a:r>
              <a:rPr lang="ru-RU" altLang="en-US">
                <a:sym typeface="+mn-ea"/>
              </a:rPr>
              <a:t>Сигнальные факторы</a:t>
            </a:r>
            <a:endParaRPr lang="ru-RU" altLang="en-US"/>
          </a:p>
          <a:p>
            <a:r>
              <a:rPr lang="ru-RU" altLang="en-US">
                <a:sym typeface="+mn-ea"/>
              </a:rPr>
              <a:t>Стенобионты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Термофилы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Уровень благосостояния организма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4491355" y="724535"/>
            <a:ext cx="437451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>
                <a:sym typeface="+mn-ea"/>
              </a:rPr>
              <a:t>Условия</a:t>
            </a:r>
            <a:endParaRPr lang="ru-RU" altLang="en-US"/>
          </a:p>
          <a:p>
            <a:r>
              <a:rPr lang="ru-RU" altLang="en-US">
                <a:sym typeface="+mn-ea"/>
              </a:rPr>
              <a:t>Факторы, зависящие от плотности  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        популяции</a:t>
            </a:r>
            <a:endParaRPr lang="ru-RU" altLang="en-US"/>
          </a:p>
          <a:p>
            <a:r>
              <a:rPr lang="ru-RU" altLang="en-US">
                <a:sym typeface="+mn-ea"/>
              </a:rPr>
              <a:t>Факторы, не зависящие от   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        плотности популяции</a:t>
            </a:r>
            <a:endParaRPr lang="ru-RU" altLang="en-US"/>
          </a:p>
          <a:p>
            <a:r>
              <a:rPr lang="ru-RU" altLang="en-US">
                <a:sym typeface="+mn-ea"/>
              </a:rPr>
              <a:t>Фотопериодизм</a:t>
            </a:r>
            <a:endParaRPr lang="ru-RU" altLang="en-US"/>
          </a:p>
          <a:p>
            <a:r>
              <a:rPr lang="ru-RU" altLang="en-US">
                <a:sym typeface="+mn-ea"/>
              </a:rPr>
              <a:t>Эврибионты</a:t>
            </a:r>
            <a:endParaRPr lang="ru-RU" altLang="en-US"/>
          </a:p>
          <a:p>
            <a:r>
              <a:rPr lang="ru-RU" altLang="en-US">
                <a:sym typeface="+mn-ea"/>
              </a:rPr>
              <a:t>Экоклин</a:t>
            </a:r>
            <a:endParaRPr lang="ru-RU" altLang="en-US"/>
          </a:p>
          <a:p>
            <a:r>
              <a:rPr lang="ru-RU" altLang="en-US">
                <a:sym typeface="+mn-ea"/>
              </a:rPr>
              <a:t>Экологическая ниша по Хатчинсону</a:t>
            </a:r>
            <a:endParaRPr lang="ru-RU" altLang="en-US"/>
          </a:p>
          <a:p>
            <a:r>
              <a:rPr lang="ru-RU" altLang="en-US">
                <a:sym typeface="+mn-ea"/>
              </a:rPr>
              <a:t>Экологический фактор</a:t>
            </a:r>
            <a:endParaRPr lang="ru-RU" altLang="en-US"/>
          </a:p>
          <a:p>
            <a:r>
              <a:rPr lang="ru-RU" altLang="en-US">
                <a:sym typeface="+mn-ea"/>
              </a:rPr>
              <a:t>Экотипы</a:t>
            </a:r>
            <a:endParaRPr lang="ru-RU" altLang="en-US"/>
          </a:p>
          <a:p>
            <a:r>
              <a:rPr lang="ru-RU" altLang="en-US">
                <a:sym typeface="+mn-ea"/>
              </a:rPr>
              <a:t>Эктотермы</a:t>
            </a:r>
            <a:endParaRPr lang="ru-RU" altLang="en-US"/>
          </a:p>
          <a:p>
            <a:r>
              <a:rPr lang="ru-RU" altLang="en-US">
                <a:sym typeface="+mn-ea"/>
              </a:rPr>
              <a:t>Эндотермы</a:t>
            </a:r>
            <a:endParaRPr lang="ru-RU" altLang="en-US"/>
          </a:p>
          <a:p>
            <a:r>
              <a:rPr lang="ru-RU" altLang="en-US">
                <a:sym typeface="+mn-ea"/>
              </a:rPr>
              <a:t>Эффективная температура</a:t>
            </a:r>
            <a:endParaRPr lang="ru-RU" alt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85800" y="32385"/>
            <a:ext cx="7772400" cy="594360"/>
          </a:xfrm>
        </p:spPr>
        <p:txBody>
          <a:bodyPr/>
          <a:p>
            <a:r>
              <a:rPr lang="ru-RU" altLang="en-US" sz="2000"/>
              <a:t>Опорный глоссарий</a:t>
            </a:r>
            <a:endParaRPr lang="ru-RU" altLang="en-US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Что такое классификация?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Классификация - это модель, отражающая наше представление о  многообразии объектов.</a:t>
            </a:r>
            <a:endParaRPr lang="ru-RU" altLang="en-US"/>
          </a:p>
          <a:p>
            <a:r>
              <a:rPr lang="ru-RU" altLang="en-US"/>
              <a:t>Классификация дает основание для типологических экстраполяций (прогнозирование свойств).</a:t>
            </a:r>
            <a:endParaRPr lang="ru-RU" altLang="en-US"/>
          </a:p>
          <a:p>
            <a:r>
              <a:rPr lang="ru-RU" altLang="en-US"/>
              <a:t>У любой классификации есть основание.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Классификации экологических факторов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678045"/>
          </a:xfrm>
        </p:spPr>
        <p:txBody>
          <a:bodyPr/>
          <a:p>
            <a:pPr>
              <a:lnSpc>
                <a:spcPct val="80000"/>
              </a:lnSpc>
            </a:pPr>
            <a:r>
              <a:rPr lang="ru-RU" altLang="en-US" sz="2800">
                <a:sym typeface="+mn-ea"/>
              </a:rPr>
              <a:t>Классификация</a:t>
            </a:r>
            <a:r>
              <a:rPr sz="2800">
                <a:sym typeface="+mn-ea"/>
              </a:rPr>
              <a:t> </a:t>
            </a:r>
            <a:r>
              <a:rPr lang="ru-RU" sz="2800">
                <a:sym typeface="+mn-ea"/>
              </a:rPr>
              <a:t>факторов по их «природе» (каналу влияния)</a:t>
            </a:r>
            <a:endParaRPr lang="ru-RU" sz="2800">
              <a:sym typeface="+mn-ea"/>
            </a:endParaRPr>
          </a:p>
          <a:p>
            <a:pPr>
              <a:lnSpc>
                <a:spcPct val="80000"/>
              </a:lnSpc>
            </a:pPr>
            <a:r>
              <a:rPr lang="ru-RU" altLang="en-US" sz="2800">
                <a:sym typeface="+mn-ea"/>
              </a:rPr>
              <a:t>Классификация</a:t>
            </a:r>
            <a:r>
              <a:rPr sz="2800">
                <a:sym typeface="+mn-ea"/>
              </a:rPr>
              <a:t> </a:t>
            </a:r>
            <a:r>
              <a:rPr lang="ru-RU" sz="2800">
                <a:sym typeface="+mn-ea"/>
              </a:rPr>
              <a:t>факторов по их </a:t>
            </a:r>
            <a:r>
              <a:rPr sz="2800">
                <a:sym typeface="+mn-ea"/>
              </a:rPr>
              <a:t>происхождению </a:t>
            </a:r>
            <a:endParaRPr sz="2800"/>
          </a:p>
          <a:p>
            <a:pPr>
              <a:lnSpc>
                <a:spcPct val="80000"/>
              </a:lnSpc>
            </a:pPr>
            <a:r>
              <a:rPr lang="ru-RU" altLang="en-US" sz="2800">
                <a:sym typeface="+mn-ea"/>
              </a:rPr>
              <a:t>Классификация</a:t>
            </a:r>
            <a:r>
              <a:rPr sz="2800">
                <a:sym typeface="+mn-ea"/>
              </a:rPr>
              <a:t> </a:t>
            </a:r>
            <a:r>
              <a:rPr lang="ru-RU" sz="2800">
                <a:sym typeface="+mn-ea"/>
              </a:rPr>
              <a:t>факторов по исчерпаемости</a:t>
            </a:r>
            <a:endParaRPr lang="ru-RU" sz="2800">
              <a:sym typeface="+mn-ea"/>
            </a:endParaRPr>
          </a:p>
          <a:p>
            <a:pPr>
              <a:lnSpc>
                <a:spcPct val="80000"/>
              </a:lnSpc>
            </a:pPr>
            <a:r>
              <a:rPr lang="ru-RU" altLang="en-US" sz="2800">
                <a:sym typeface="+mn-ea"/>
              </a:rPr>
              <a:t>Классификация</a:t>
            </a:r>
            <a:r>
              <a:rPr sz="2800">
                <a:sym typeface="+mn-ea"/>
              </a:rPr>
              <a:t> </a:t>
            </a:r>
            <a:r>
              <a:rPr lang="ru-RU" sz="2800">
                <a:sym typeface="+mn-ea"/>
              </a:rPr>
              <a:t>факторов по связи с плотностью популяции</a:t>
            </a:r>
            <a:endParaRPr sz="2800"/>
          </a:p>
          <a:p>
            <a:pPr>
              <a:lnSpc>
                <a:spcPct val="80000"/>
              </a:lnSpc>
            </a:pPr>
            <a:r>
              <a:rPr lang="ru-RU" sz="2800">
                <a:sym typeface="+mn-ea"/>
              </a:rPr>
              <a:t>Деление факторов на в</a:t>
            </a:r>
            <a:r>
              <a:rPr sz="2800">
                <a:sym typeface="+mn-ea"/>
              </a:rPr>
              <a:t>итальные и сигнальные </a:t>
            </a:r>
            <a:endParaRPr sz="2800">
              <a:sym typeface="+mn-ea"/>
            </a:endParaRPr>
          </a:p>
          <a:p>
            <a:pPr>
              <a:lnSpc>
                <a:spcPct val="80000"/>
              </a:lnSpc>
            </a:pPr>
            <a:r>
              <a:rPr lang="ru-RU" sz="2800">
                <a:sym typeface="+mn-ea"/>
              </a:rPr>
              <a:t>Деление факторов на периодические и непериодические</a:t>
            </a:r>
            <a:endParaRPr lang="ru-RU" sz="2800">
              <a:sym typeface="+mn-ea"/>
            </a:endParaRPr>
          </a:p>
          <a:p>
            <a:pPr>
              <a:lnSpc>
                <a:spcPct val="80000"/>
              </a:lnSpc>
            </a:pPr>
            <a:r>
              <a:rPr lang="en-US" sz="2800" i="1">
                <a:sym typeface="+mn-ea"/>
              </a:rPr>
              <a:t>etc</a:t>
            </a:r>
            <a:endParaRPr lang="en-US" sz="2800" i="1">
              <a:sym typeface="+mn-ea"/>
            </a:endParaRPr>
          </a:p>
          <a:p>
            <a:endParaRPr lang="ru-RU" altLang="en-US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3577590"/>
          </a:xfrm>
        </p:spPr>
        <p:txBody>
          <a:bodyPr/>
          <a:p>
            <a:r>
              <a:rPr lang="ru-RU" altLang="en-US" sz="3200"/>
              <a:t>Конкретное содержание классификации  имеет смысл только в отношении конкретной системы </a:t>
            </a:r>
            <a:br>
              <a:rPr lang="ru-RU" altLang="en-US" sz="3200"/>
            </a:br>
            <a:r>
              <a:rPr lang="ru-RU" altLang="en-US" sz="3200"/>
              <a:t>(в частном случае в отношении изучаемого вида и внутрипопуляционных группировок)</a:t>
            </a:r>
            <a:endParaRPr lang="ru-RU" altLang="en-US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880" y="4187190"/>
            <a:ext cx="23368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920" y="156845"/>
            <a:ext cx="7886700" cy="807720"/>
          </a:xfrm>
        </p:spPr>
        <p:txBody>
          <a:bodyPr/>
          <a:p>
            <a:r>
              <a:rPr lang="ru-RU" altLang="ru-RU" sz="3200"/>
              <a:t>Классификация по природе факторов </a:t>
            </a:r>
            <a:br>
              <a:rPr lang="ru-RU" altLang="ru-RU" sz="3200"/>
            </a:br>
            <a:r>
              <a:rPr lang="ru-RU" altLang="ru-RU" sz="3200"/>
              <a:t>(по каналу влияния)</a:t>
            </a:r>
            <a:endParaRPr lang="ru-RU" altLang="ru-RU" sz="3200"/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idx="1"/>
          </p:nvPr>
        </p:nvSpPr>
        <p:spPr>
          <a:xfrm>
            <a:off x="629920" y="1428115"/>
            <a:ext cx="3868420" cy="933450"/>
          </a:xfrm>
        </p:spPr>
        <p:txBody>
          <a:bodyPr/>
          <a:p>
            <a:r>
              <a:rPr lang="ru-RU" altLang="en-US" sz="2800">
                <a:sym typeface="+mn-ea"/>
              </a:rPr>
              <a:t> </a:t>
            </a:r>
            <a:endParaRPr lang="ru-RU" altLang="en-US" sz="2800"/>
          </a:p>
          <a:p>
            <a:r>
              <a:rPr lang="ru-RU" altLang="en-US" sz="2800" u="sng"/>
              <a:t>Абиотические </a:t>
            </a:r>
            <a:endParaRPr lang="ru-RU" altLang="en-US" sz="2800" u="sng"/>
          </a:p>
          <a:p>
            <a:r>
              <a:rPr lang="ru-RU" altLang="en-US" sz="2000"/>
              <a:t>(физико-химический канал) </a:t>
            </a:r>
            <a:endParaRPr lang="ru-RU" altLang="en-US" sz="20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2"/>
          </p:nvPr>
        </p:nvSpPr>
        <p:spPr/>
        <p:txBody>
          <a:bodyPr/>
          <a:p>
            <a:pPr lvl="0"/>
            <a:r>
              <a:rPr lang="ru-RU" altLang="en-US" sz="2800"/>
              <a:t>Температура (</a:t>
            </a:r>
            <a:r>
              <a:rPr lang="en-US" altLang="ru-RU" sz="2800">
                <a:latin typeface="SimSun" panose="02010600030101010101" pitchFamily="2" charset="-122"/>
                <a:ea typeface="SimSun" panose="02010600030101010101" pitchFamily="2" charset="-122"/>
              </a:rPr>
              <a:t>℃</a:t>
            </a:r>
            <a:r>
              <a:rPr lang="ru-RU" altLang="en-US" sz="2800"/>
              <a:t>)</a:t>
            </a:r>
            <a:endParaRPr lang="ru-RU" altLang="en-US" sz="2800"/>
          </a:p>
          <a:p>
            <a:pPr lvl="0"/>
            <a:r>
              <a:rPr lang="ru-RU" altLang="en-US" sz="2800"/>
              <a:t>Соленость </a:t>
            </a:r>
            <a:r>
              <a:rPr lang="en-US" altLang="ru-RU" sz="2800"/>
              <a:t>(</a:t>
            </a:r>
            <a:r>
              <a:rPr lang="en-US" altLang="ru-RU" sz="2800">
                <a:latin typeface="Arial" panose="020B0604020202020204" pitchFamily="34" charset="0"/>
              </a:rPr>
              <a:t>‰</a:t>
            </a:r>
            <a:r>
              <a:rPr lang="en-US" altLang="ru-RU" sz="2800"/>
              <a:t>)</a:t>
            </a:r>
            <a:endParaRPr lang="en-US" altLang="ru-RU" sz="2800"/>
          </a:p>
          <a:p>
            <a:pPr lvl="0"/>
            <a:r>
              <a:rPr lang="ru-RU" altLang="en-US" sz="2800"/>
              <a:t>Освещенность (Ф/м</a:t>
            </a:r>
            <a:r>
              <a:rPr lang="ru-RU" altLang="en-US" sz="2800" baseline="30000"/>
              <a:t>2</a:t>
            </a:r>
            <a:r>
              <a:rPr lang="ru-RU" altLang="en-US" sz="2800"/>
              <a:t>)</a:t>
            </a:r>
            <a:endParaRPr lang="ru-RU" altLang="en-US" sz="2800"/>
          </a:p>
          <a:p>
            <a:pPr lvl="0"/>
            <a:r>
              <a:rPr lang="ru-RU" altLang="ru-RU" sz="2800"/>
              <a:t>Концентрация </a:t>
            </a:r>
            <a:r>
              <a:rPr lang="en-US" altLang="ru-RU" sz="2800"/>
              <a:t>O</a:t>
            </a:r>
            <a:r>
              <a:rPr lang="en-US" altLang="ru-RU" sz="2800" baseline="-25000"/>
              <a:t>2</a:t>
            </a:r>
            <a:endParaRPr lang="en-US" altLang="ru-RU" sz="2800" baseline="-25000"/>
          </a:p>
          <a:p>
            <a:pPr lvl="0"/>
            <a:r>
              <a:rPr lang="ru-RU" altLang="ru-RU" sz="2800">
                <a:sym typeface="+mn-ea"/>
              </a:rPr>
              <a:t>Концентрация </a:t>
            </a:r>
            <a:r>
              <a:rPr lang="en-US" altLang="ru-RU" sz="2800">
                <a:sym typeface="+mn-ea"/>
              </a:rPr>
              <a:t>CO</a:t>
            </a:r>
            <a:r>
              <a:rPr lang="en-US" altLang="ru-RU" sz="2800" baseline="-25000">
                <a:sym typeface="+mn-ea"/>
              </a:rPr>
              <a:t>2</a:t>
            </a:r>
            <a:endParaRPr lang="en-US" altLang="ru-RU" sz="2800" baseline="-25000"/>
          </a:p>
          <a:p>
            <a:pPr lvl="0"/>
            <a:r>
              <a:rPr lang="ru-RU" altLang="ru-RU" sz="2800"/>
              <a:t>Уровень радиации (Кл/кг) </a:t>
            </a:r>
            <a:endParaRPr lang="ru-RU" altLang="ru-RU" sz="2800"/>
          </a:p>
          <a:p>
            <a:pPr lvl="0"/>
            <a:endParaRPr lang="en-US" altLang="ru-RU" sz="2800"/>
          </a:p>
          <a:p>
            <a:pPr lvl="2">
              <a:buNone/>
            </a:pPr>
            <a:endParaRPr lang="ru-RU" altLang="en-US" sz="2800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3"/>
          </p:nvPr>
        </p:nvSpPr>
        <p:spPr>
          <a:xfrm>
            <a:off x="4629150" y="1571308"/>
            <a:ext cx="3887391" cy="823912"/>
          </a:xfrm>
        </p:spPr>
        <p:txBody>
          <a:bodyPr/>
          <a:p>
            <a:r>
              <a:rPr lang="ru-RU" altLang="en-US" sz="2800" u="sng"/>
              <a:t>Биотические</a:t>
            </a:r>
            <a:r>
              <a:rPr lang="ru-RU" altLang="en-US" u="sng"/>
              <a:t> </a:t>
            </a:r>
            <a:r>
              <a:rPr lang="ru-RU" altLang="en-US" sz="2000"/>
              <a:t>(биологический канал)</a:t>
            </a:r>
            <a:endParaRPr lang="ru-RU" altLang="en-US" sz="2000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ru-RU" altLang="en-US" sz="2800">
                <a:sym typeface="+mn-ea"/>
              </a:rPr>
              <a:t>Вирусные частицы (к</a:t>
            </a:r>
            <a:r>
              <a:rPr lang="ru-RU" altLang="en-US" sz="2800"/>
              <a:t>онцентрация) </a:t>
            </a:r>
            <a:endParaRPr lang="ru-RU" altLang="en-US" sz="2800"/>
          </a:p>
          <a:p>
            <a:r>
              <a:rPr lang="ru-RU" altLang="en-US" sz="2800"/>
              <a:t>Хищники (</a:t>
            </a:r>
            <a:r>
              <a:rPr lang="ru-RU" altLang="en-US" sz="2800">
                <a:sym typeface="+mn-ea"/>
              </a:rPr>
              <a:t>Обилие)</a:t>
            </a:r>
            <a:endParaRPr lang="ru-RU" altLang="en-US" sz="2800"/>
          </a:p>
          <a:p>
            <a:r>
              <a:rPr lang="ru-RU" altLang="en-US" sz="2800"/>
              <a:t>Паразиты (</a:t>
            </a:r>
            <a:r>
              <a:rPr lang="ru-RU" altLang="en-US" sz="2800">
                <a:sym typeface="+mn-ea"/>
              </a:rPr>
              <a:t>Обилие </a:t>
            </a:r>
            <a:r>
              <a:rPr lang="en-US" altLang="en-US" sz="2800"/>
              <a:t>)</a:t>
            </a:r>
            <a:endParaRPr lang="en-US" altLang="en-US" sz="2800"/>
          </a:p>
          <a:p>
            <a:r>
              <a:rPr lang="ru-RU" altLang="en-US" sz="2800"/>
              <a:t>Пищевые объекты (</a:t>
            </a:r>
            <a:r>
              <a:rPr lang="ru-RU" altLang="en-US" sz="2800">
                <a:sym typeface="+mn-ea"/>
              </a:rPr>
              <a:t>Обилие и качество) </a:t>
            </a:r>
            <a:endParaRPr lang="ru-RU" altLang="en-US" sz="2800"/>
          </a:p>
          <a:p>
            <a:endParaRPr lang="ru-RU" altLang="en-US" sz="2800"/>
          </a:p>
          <a:p>
            <a:endParaRPr lang="ru-RU" altLang="en-US" sz="28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740" y="5685790"/>
            <a:ext cx="113919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>
                <a:sym typeface="+mn-ea"/>
              </a:rPr>
              <a:t>Классификация по происхождению</a:t>
            </a:r>
            <a:endParaRPr lang="en-US" altLang="ru-RU"/>
          </a:p>
        </p:txBody>
      </p:sp>
      <p:sp>
        <p:nvSpPr>
          <p:cNvPr id="3" name="Замещающий текст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ru-RU" altLang="en-US" sz="2800" u="sng"/>
              <a:t>Биогенные</a:t>
            </a:r>
            <a:endParaRPr lang="ru-RU" altLang="en-US" sz="2800" u="sng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ru-RU">
                <a:sym typeface="+mn-ea"/>
              </a:rPr>
              <a:t>O</a:t>
            </a:r>
            <a:r>
              <a:rPr lang="en-US" altLang="ru-RU" baseline="-25000">
                <a:sym typeface="+mn-ea"/>
              </a:rPr>
              <a:t>2</a:t>
            </a:r>
            <a:endParaRPr lang="en-US" altLang="ru-RU">
              <a:sym typeface="+mn-ea"/>
            </a:endParaRPr>
          </a:p>
          <a:p>
            <a:r>
              <a:rPr lang="en-US" altLang="en-US">
                <a:sym typeface="+mn-ea"/>
              </a:rPr>
              <a:t>CO</a:t>
            </a:r>
            <a:r>
              <a:rPr lang="en-US" altLang="en-US" baseline="-25000">
                <a:sym typeface="+mn-ea"/>
              </a:rPr>
              <a:t>2 </a:t>
            </a:r>
            <a:r>
              <a:rPr lang="ru-RU" altLang="en-US">
                <a:sym typeface="+mn-ea"/>
              </a:rPr>
              <a:t>из дыхания организмов</a:t>
            </a:r>
            <a:endParaRPr lang="ru-RU" altLang="en-US">
              <a:sym typeface="+mn-ea"/>
            </a:endParaRPr>
          </a:p>
          <a:p>
            <a:r>
              <a:rPr lang="ru-RU" altLang="en-US">
                <a:sym typeface="+mn-ea"/>
              </a:rPr>
              <a:t>Температура от энергообмена организмов</a:t>
            </a:r>
            <a:endParaRPr lang="ru-RU" altLang="en-US">
              <a:sym typeface="+mn-ea"/>
            </a:endParaRPr>
          </a:p>
          <a:p>
            <a:endParaRPr lang="ru-RU" altLang="en-US"/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ru-RU" altLang="en-US" sz="2800" u="sng"/>
              <a:t>Абиогенные</a:t>
            </a:r>
            <a:endParaRPr lang="ru-RU" altLang="en-US" sz="2800" u="sng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ru-RU" altLang="en-US">
                <a:sym typeface="+mn-ea"/>
              </a:rPr>
              <a:t>Температура, как климатический фактор</a:t>
            </a:r>
            <a:endParaRPr lang="ru-RU" altLang="en-US">
              <a:sym typeface="+mn-ea"/>
            </a:endParaRPr>
          </a:p>
          <a:p>
            <a:r>
              <a:rPr lang="en-US" altLang="en-US">
                <a:sym typeface="+mn-ea"/>
              </a:rPr>
              <a:t>CO</a:t>
            </a:r>
            <a:r>
              <a:rPr lang="en-US" altLang="en-US" baseline="-25000">
                <a:sym typeface="+mn-ea"/>
              </a:rPr>
              <a:t>2 </a:t>
            </a:r>
            <a:r>
              <a:rPr lang="ru-RU" altLang="en-US">
                <a:sym typeface="+mn-ea"/>
              </a:rPr>
              <a:t>из вулканов</a:t>
            </a:r>
            <a:endParaRPr lang="ru-RU" altLang="en-US">
              <a:sym typeface="+mn-ea"/>
            </a:endParaRPr>
          </a:p>
          <a:p>
            <a:r>
              <a:rPr lang="ru-RU" altLang="ru-RU"/>
              <a:t>Радиация</a:t>
            </a:r>
            <a:endParaRPr lang="ru-RU" alt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265" y="5685790"/>
            <a:ext cx="113919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200"/>
              <a:t>Классификация по </a:t>
            </a:r>
            <a:r>
              <a:rPr lang="ru-RU" sz="3200">
                <a:sym typeface="+mn-ea"/>
              </a:rPr>
              <a:t>исчерпаемости</a:t>
            </a:r>
            <a:endParaRPr lang="ru-RU" altLang="en-US" sz="3200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ru-RU" altLang="en-US"/>
              <a:t>Условия</a:t>
            </a:r>
            <a:endParaRPr lang="ru-RU" altLang="en-US"/>
          </a:p>
          <a:p>
            <a:pPr lvl="1"/>
            <a:r>
              <a:rPr lang="ru-RU" altLang="en-US" sz="2400"/>
              <a:t>Температура</a:t>
            </a:r>
            <a:endParaRPr lang="ru-RU" altLang="en-US" sz="2400"/>
          </a:p>
          <a:p>
            <a:pPr lvl="1"/>
            <a:r>
              <a:rPr lang="ru-RU" altLang="en-US" sz="2400"/>
              <a:t>Освещенность</a:t>
            </a:r>
            <a:endParaRPr lang="ru-RU" altLang="en-US" sz="2400"/>
          </a:p>
          <a:p>
            <a:pPr lvl="1"/>
            <a:r>
              <a:rPr lang="ru-RU" altLang="en-US" sz="2400"/>
              <a:t>Влажность</a:t>
            </a:r>
            <a:endParaRPr lang="ru-RU" altLang="en-US" sz="2400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sz="half" idx="2"/>
          </p:nvPr>
        </p:nvSpPr>
        <p:spPr>
          <a:xfrm>
            <a:off x="4649470" y="1981200"/>
            <a:ext cx="3808730" cy="4559300"/>
          </a:xfrm>
        </p:spPr>
        <p:txBody>
          <a:bodyPr/>
          <a:p>
            <a:r>
              <a:rPr lang="ru-RU" altLang="ru-RU"/>
              <a:t>Ресурсы</a:t>
            </a:r>
            <a:endParaRPr lang="ru-RU" altLang="ru-RU"/>
          </a:p>
          <a:p>
            <a:pPr lvl="1"/>
            <a:r>
              <a:rPr lang="ru-RU" altLang="ru-RU" sz="2400"/>
              <a:t>Пространство </a:t>
            </a:r>
            <a:endParaRPr lang="ru-RU" altLang="ru-RU" sz="2400"/>
          </a:p>
          <a:p>
            <a:pPr lvl="1"/>
            <a:r>
              <a:rPr lang="ru-RU" altLang="ru-RU" sz="2400"/>
              <a:t>Пищевые объекты</a:t>
            </a:r>
            <a:endParaRPr lang="ru-RU" altLang="ru-RU" sz="2400"/>
          </a:p>
          <a:p>
            <a:pPr lvl="1"/>
            <a:r>
              <a:rPr lang="ru-RU" altLang="ru-RU" sz="2400"/>
              <a:t>Ископаемые источники энергии</a:t>
            </a:r>
            <a:endParaRPr lang="ru-RU" altLang="ru-RU" sz="2400"/>
          </a:p>
          <a:p>
            <a:pPr lvl="1"/>
            <a:r>
              <a:rPr lang="ru-RU" altLang="ru-RU" sz="2400"/>
              <a:t>Возобновляемые источники энергии</a:t>
            </a:r>
            <a:endParaRPr lang="ru-RU" altLang="ru-RU" sz="2400"/>
          </a:p>
          <a:p>
            <a:pPr lvl="2"/>
            <a:endParaRPr lang="ru-RU" altLang="ru-RU" sz="2400"/>
          </a:p>
          <a:p>
            <a:pPr lvl="2"/>
            <a:endParaRPr lang="ru-RU" altLang="ru-RU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265" y="5685790"/>
            <a:ext cx="113919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200"/>
              <a:t>Классификация по степени зависимости от плотности популяции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32715" y="1981200"/>
            <a:ext cx="4516120" cy="4557395"/>
          </a:xfrm>
        </p:spPr>
        <p:txBody>
          <a:bodyPr/>
          <a:p>
            <a:r>
              <a:rPr lang="ru-RU" altLang="en-US"/>
              <a:t>Зависящие от плотности </a:t>
            </a:r>
            <a:endParaRPr lang="ru-RU" altLang="en-US"/>
          </a:p>
          <a:p>
            <a:pPr lvl="2"/>
            <a:r>
              <a:rPr lang="ru-RU" altLang="en-US"/>
              <a:t>Температура (как микроклиматическй фактор)</a:t>
            </a:r>
            <a:endParaRPr lang="ru-RU" altLang="en-US"/>
          </a:p>
          <a:p>
            <a:pPr lvl="1"/>
            <a:r>
              <a:rPr lang="ru-RU" altLang="en-US" sz="2000"/>
              <a:t>Факторы прямой зависимости (повышают смертность при повышении плотности). Паразиты.</a:t>
            </a:r>
            <a:endParaRPr lang="ru-RU" altLang="en-US" sz="2000"/>
          </a:p>
          <a:p>
            <a:pPr lvl="1"/>
            <a:r>
              <a:rPr lang="ru-RU" altLang="en-US" sz="2000"/>
              <a:t>Факторы обратной зависимости </a:t>
            </a:r>
            <a:r>
              <a:rPr lang="ru-RU" altLang="en-US" sz="2000">
                <a:sym typeface="+mn-ea"/>
              </a:rPr>
              <a:t>(понижают смертность при повышении плотности). «ВВП».</a:t>
            </a:r>
            <a:endParaRPr lang="ru-RU" altLang="en-US" sz="2000"/>
          </a:p>
          <a:p>
            <a:pPr lvl="1"/>
            <a:endParaRPr lang="ru-RU" altLang="en-US" sz="2000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4649470" y="1981200"/>
            <a:ext cx="4361815" cy="4114800"/>
          </a:xfrm>
        </p:spPr>
        <p:txBody>
          <a:bodyPr/>
          <a:p>
            <a:r>
              <a:rPr lang="ru-RU" altLang="en-US"/>
              <a:t>Не зависящие от плотности</a:t>
            </a:r>
            <a:endParaRPr lang="ru-RU" altLang="en-US"/>
          </a:p>
          <a:p>
            <a:pPr lvl="2"/>
            <a:r>
              <a:rPr lang="ru-RU" altLang="en-US" sz="2400"/>
              <a:t>Температура (как климатический фактор)</a:t>
            </a:r>
            <a:r>
              <a:rPr lang="ru-RU" altLang="en-US"/>
              <a:t>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265" y="5685790"/>
            <a:ext cx="113919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0490"/>
            <a:ext cx="7772400" cy="588645"/>
          </a:xfrm>
        </p:spPr>
        <p:txBody>
          <a:bodyPr/>
          <a:p>
            <a:r>
              <a:rPr sz="3200">
                <a:sym typeface="+mn-ea"/>
              </a:rPr>
              <a:t>Витальные и сигнальные </a:t>
            </a:r>
            <a:r>
              <a:rPr lang="ru-RU" sz="3200">
                <a:sym typeface="+mn-ea"/>
              </a:rPr>
              <a:t>факторы</a:t>
            </a:r>
            <a:endParaRPr lang="ru-RU" sz="3200">
              <a:sym typeface="+mn-ea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185420" y="1120140"/>
            <a:ext cx="4309110" cy="4114800"/>
          </a:xfrm>
        </p:spPr>
        <p:txBody>
          <a:bodyPr/>
          <a:p>
            <a:r>
              <a:rPr lang="ru-RU" altLang="en-US" sz="2800" b="1" u="sng"/>
              <a:t>Витальные </a:t>
            </a:r>
            <a:r>
              <a:rPr lang="ru-RU" altLang="en-US" sz="2800"/>
              <a:t>- оказывают непосредственное воздействие на жизнедеятельность организма.</a:t>
            </a:r>
            <a:endParaRPr lang="ru-RU" altLang="en-US" sz="2800"/>
          </a:p>
          <a:p>
            <a:pPr lvl="2"/>
            <a:r>
              <a:rPr lang="ru-RU" altLang="en-US" sz="2100"/>
              <a:t>Температура</a:t>
            </a:r>
            <a:endParaRPr lang="ru-RU" altLang="en-US" sz="2100"/>
          </a:p>
          <a:p>
            <a:pPr lvl="2"/>
            <a:r>
              <a:rPr lang="ru-RU" altLang="en-US" sz="2100"/>
              <a:t>Обилие пищевых объектов</a:t>
            </a:r>
            <a:endParaRPr lang="ru-RU" altLang="en-US" sz="2100"/>
          </a:p>
          <a:p>
            <a:pPr lvl="2"/>
            <a:r>
              <a:rPr lang="ru-RU" altLang="en-US" sz="2100"/>
              <a:t>Концентрация спор бактерий</a:t>
            </a:r>
            <a:endParaRPr lang="ru-RU" altLang="en-US" sz="2100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sz="half" idx="2"/>
          </p:nvPr>
        </p:nvSpPr>
        <p:spPr>
          <a:xfrm>
            <a:off x="4649470" y="1120140"/>
            <a:ext cx="4269740" cy="4114800"/>
          </a:xfrm>
        </p:spPr>
        <p:txBody>
          <a:bodyPr/>
          <a:p>
            <a:r>
              <a:rPr lang="ru-RU" altLang="en-US" sz="2800" b="1" u="sng"/>
              <a:t>Сигнальные </a:t>
            </a:r>
            <a:r>
              <a:rPr lang="ru-RU" altLang="en-US" sz="2800"/>
              <a:t>- несут информацию об изменении витальных факторов.</a:t>
            </a:r>
            <a:endParaRPr lang="ru-RU" altLang="en-US" sz="2800"/>
          </a:p>
          <a:p>
            <a:pPr lvl="2"/>
            <a:r>
              <a:rPr lang="ru-RU" altLang="en-US" sz="2100"/>
              <a:t>Освещенность</a:t>
            </a:r>
            <a:endParaRPr lang="ru-RU" altLang="en-US" sz="2100"/>
          </a:p>
          <a:p>
            <a:pPr lvl="2"/>
            <a:r>
              <a:rPr lang="ru-RU" altLang="en-US" sz="2100"/>
              <a:t>Концентрация феромонов</a:t>
            </a:r>
            <a:endParaRPr lang="ru-RU" altLang="en-US" sz="2100"/>
          </a:p>
          <a:p>
            <a:pPr lvl="2"/>
            <a:endParaRPr lang="ru-RU" altLang="en-US" sz="210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5265" y="5685790"/>
            <a:ext cx="113919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3020"/>
            <a:ext cx="7772400" cy="709930"/>
          </a:xfrm>
        </p:spPr>
        <p:txBody>
          <a:bodyPr/>
          <a:p>
            <a:r>
              <a:rPr lang="ru-RU" altLang="en-US" sz="3200"/>
              <a:t>По степени периодичности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250190" y="1807210"/>
            <a:ext cx="6558915" cy="4114800"/>
          </a:xfrm>
        </p:spPr>
        <p:txBody>
          <a:bodyPr/>
          <a:p>
            <a:r>
              <a:rPr lang="ru-RU" altLang="en-US" sz="2000" b="1"/>
              <a:t>Первичные периодические</a:t>
            </a:r>
            <a:r>
              <a:rPr lang="ru-RU" altLang="en-US" sz="2000"/>
              <a:t> (суточные циклы освещенности, сезонные циклы температуры, лунные приливные колебания): длинная история адаптаций.</a:t>
            </a:r>
            <a:endParaRPr lang="ru-RU" altLang="en-US" sz="2000"/>
          </a:p>
          <a:p>
            <a:r>
              <a:rPr lang="ru-RU" altLang="en-US" sz="2000" b="1"/>
              <a:t>Вторичные периодические</a:t>
            </a:r>
            <a:r>
              <a:rPr lang="ru-RU" altLang="en-US" sz="2000"/>
              <a:t> (колебания уровня осадков зависят от колебаний температуры; обилие пищевых объектов, обилие хищников): краткая история адаптаций.</a:t>
            </a:r>
            <a:endParaRPr lang="ru-RU" altLang="en-US" sz="2000"/>
          </a:p>
          <a:p>
            <a:r>
              <a:rPr lang="ru-RU" altLang="en-US" sz="2000" b="1"/>
              <a:t>Апериодические </a:t>
            </a:r>
            <a:r>
              <a:rPr lang="ru-RU" altLang="en-US" sz="2000"/>
              <a:t>(интенсивность ветрового воздействия): нет специальных адаптаций  </a:t>
            </a:r>
            <a:endParaRPr lang="ru-RU" altLang="en-US" sz="20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698500" y="662305"/>
            <a:ext cx="7833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Подход А. С. Мончадского: Характер взаимодействия организмов и среды - есть результат эволюционных процессов, в результате которых у организмов возникли определенные адаптации.  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740" y="5685790"/>
            <a:ext cx="1139190" cy="112395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255" y="1807210"/>
            <a:ext cx="1887855" cy="253174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6597015" y="4321810"/>
            <a:ext cx="24257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ru-RU" altLang="en-US" sz="1600">
                <a:sym typeface="+mn-ea"/>
              </a:rPr>
              <a:t>Александр Самойлович </a:t>
            </a:r>
            <a:endParaRPr lang="ru-RU" altLang="en-US" sz="1600">
              <a:sym typeface="+mn-ea"/>
            </a:endParaRPr>
          </a:p>
          <a:p>
            <a:pPr algn="ctr"/>
            <a:r>
              <a:rPr lang="ru-RU" altLang="en-US" sz="1600">
                <a:sym typeface="+mn-ea"/>
              </a:rPr>
              <a:t>Мончадский</a:t>
            </a:r>
            <a:endParaRPr lang="ru-RU" altLang="en-US" sz="16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Прямоугольник 15"/>
          <p:cNvSpPr/>
          <p:nvPr/>
        </p:nvSpPr>
        <p:spPr>
          <a:xfrm>
            <a:off x="294005" y="862965"/>
            <a:ext cx="1875790" cy="57315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37515" y="2138680"/>
            <a:ext cx="1463675" cy="1016000"/>
          </a:xfrm>
          <a:prstGeom prst="rect">
            <a:avLst/>
          </a:prstGeom>
        </p:spPr>
      </p:pic>
      <p:pic>
        <p:nvPicPr>
          <p:cNvPr id="8" name="Замещающее содержимое 7"/>
          <p:cNvPicPr>
            <a:picLocks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437515" y="1075055"/>
            <a:ext cx="1493520" cy="1097915"/>
          </a:xfrm>
          <a:prstGeom prst="rect">
            <a:avLst/>
          </a:prstGeom>
        </p:spPr>
      </p:pic>
      <p:pic>
        <p:nvPicPr>
          <p:cNvPr id="11" name="Замещающее содержимое 10"/>
          <p:cNvPicPr>
            <a:picLocks noChangeAspect="1"/>
          </p:cNvPicPr>
          <p:nvPr>
            <p:ph sz="quarter" idx="3"/>
          </p:nvPr>
        </p:nvPicPr>
        <p:blipFill>
          <a:blip r:embed="rId3"/>
          <a:stretch>
            <a:fillRect/>
          </a:stretch>
        </p:blipFill>
        <p:spPr>
          <a:xfrm>
            <a:off x="541020" y="5238115"/>
            <a:ext cx="1343025" cy="1082675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4"/>
          <a:srcRect l="12961"/>
          <a:stretch>
            <a:fillRect/>
          </a:stretch>
        </p:blipFill>
        <p:spPr>
          <a:xfrm>
            <a:off x="523875" y="4177665"/>
            <a:ext cx="1377315" cy="1060450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0" y="3154680"/>
            <a:ext cx="1403985" cy="1022985"/>
          </a:xfrm>
          <a:prstGeom prst="rect">
            <a:avLst/>
          </a:prstGeom>
        </p:spPr>
      </p:pic>
      <p:sp>
        <p:nvSpPr>
          <p:cNvPr id="17" name="Заголовок 16"/>
          <p:cNvSpPr>
            <a:spLocks noGrp="1"/>
          </p:cNvSpPr>
          <p:nvPr>
            <p:ph type="ctrTitle"/>
          </p:nvPr>
        </p:nvSpPr>
        <p:spPr>
          <a:xfrm>
            <a:off x="116205" y="635"/>
            <a:ext cx="8674100" cy="521970"/>
          </a:xfrm>
        </p:spPr>
        <p:txBody>
          <a:bodyPr/>
          <a:p>
            <a:r>
              <a:rPr lang="ru-RU" altLang="ru-RU" sz="3600"/>
              <a:t>Уровни организации живых систем</a:t>
            </a:r>
            <a:endParaRPr lang="ru-RU" altLang="ru-RU" sz="3600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931035" y="5739765"/>
            <a:ext cx="290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Организмы</a:t>
            </a:r>
            <a:endParaRPr lang="ru-RU" altLang="en-US"/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2007235" y="4385310"/>
            <a:ext cx="2904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Популяционные группировки</a:t>
            </a:r>
            <a:endParaRPr lang="ru-RU" altLang="en-US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2007235" y="3343275"/>
            <a:ext cx="2904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Сообщества (экосистемы)</a:t>
            </a:r>
            <a:endParaRPr lang="ru-RU" altLang="en-US"/>
          </a:p>
        </p:txBody>
      </p:sp>
      <p:sp>
        <p:nvSpPr>
          <p:cNvPr id="21" name="Текстовое поле 20"/>
          <p:cNvSpPr txBox="1"/>
          <p:nvPr/>
        </p:nvSpPr>
        <p:spPr>
          <a:xfrm>
            <a:off x="2007235" y="2462530"/>
            <a:ext cx="290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Ландшафты</a:t>
            </a:r>
            <a:endParaRPr lang="ru-RU" altLang="en-US"/>
          </a:p>
        </p:txBody>
      </p:sp>
      <p:sp>
        <p:nvSpPr>
          <p:cNvPr id="25" name="Текстовое поле 24"/>
          <p:cNvSpPr txBox="1"/>
          <p:nvPr/>
        </p:nvSpPr>
        <p:spPr>
          <a:xfrm>
            <a:off x="2007235" y="1439545"/>
            <a:ext cx="290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Биосфера</a:t>
            </a:r>
            <a:endParaRPr lang="ru-RU" altLang="en-US"/>
          </a:p>
        </p:txBody>
      </p:sp>
      <p:sp>
        <p:nvSpPr>
          <p:cNvPr id="28" name="Правая фигурная скобка 27"/>
          <p:cNvSpPr/>
          <p:nvPr/>
        </p:nvSpPr>
        <p:spPr>
          <a:xfrm>
            <a:off x="4787900" y="1052830"/>
            <a:ext cx="360045" cy="45427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5730240" y="2724785"/>
            <a:ext cx="29514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Надорганизменные живые системы - область интереса экологии</a:t>
            </a:r>
            <a:endParaRPr lang="ru-RU" altLang="en-US"/>
          </a:p>
        </p:txBody>
      </p:sp>
      <p:sp>
        <p:nvSpPr>
          <p:cNvPr id="30" name="Текстовое поле 29"/>
          <p:cNvSpPr txBox="1"/>
          <p:nvPr/>
        </p:nvSpPr>
        <p:spPr>
          <a:xfrm>
            <a:off x="4537710" y="5885180"/>
            <a:ext cx="10280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4400"/>
              <a:t>?</a:t>
            </a:r>
            <a:endParaRPr lang="ru-RU" altLang="en-US" sz="4400"/>
          </a:p>
        </p:txBody>
      </p:sp>
      <p:sp>
        <p:nvSpPr>
          <p:cNvPr id="31" name="Стрелка влево 30"/>
          <p:cNvSpPr/>
          <p:nvPr/>
        </p:nvSpPr>
        <p:spPr>
          <a:xfrm rot="1440000">
            <a:off x="4099560" y="6031230"/>
            <a:ext cx="720090" cy="238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5" grpId="0"/>
      <p:bldP spid="28" grpId="0" animBg="1"/>
      <p:bldP spid="29" grpId="0"/>
      <p:bldP spid="18" grpId="0"/>
      <p:bldP spid="30" grpId="0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2575" y="250825"/>
            <a:ext cx="8498205" cy="1143000"/>
          </a:xfrm>
        </p:spPr>
        <p:txBody>
          <a:bodyPr/>
          <a:p>
            <a:r>
              <a:rPr lang="ru-RU" altLang="en-US" sz="2800"/>
              <a:t>К каким типам по классификации </a:t>
            </a:r>
            <a:br>
              <a:rPr lang="ru-RU" altLang="en-US" sz="2800"/>
            </a:br>
            <a:r>
              <a:rPr lang="ru-RU" altLang="en-US" sz="2800"/>
              <a:t>А. С. Мончадского относятся следующие компоненты среды?</a:t>
            </a:r>
            <a:endParaRPr lang="en-US" altLang="ru-RU" sz="2800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685800" y="1550670"/>
            <a:ext cx="7772400" cy="4114800"/>
          </a:xfrm>
        </p:spPr>
        <p:txBody>
          <a:bodyPr/>
          <a:p>
            <a:r>
              <a:rPr lang="ru-RU" altLang="en-US"/>
              <a:t>Температура (как климатический фактор)</a:t>
            </a:r>
            <a:endParaRPr lang="ru-RU" altLang="en-US"/>
          </a:p>
          <a:p>
            <a:r>
              <a:rPr lang="ru-RU" altLang="en-US"/>
              <a:t>Гравитация</a:t>
            </a:r>
            <a:endParaRPr lang="ru-RU" altLang="en-US"/>
          </a:p>
          <a:p>
            <a:r>
              <a:rPr lang="ru-RU" altLang="en-US"/>
              <a:t>Водяной пар в атмосфере</a:t>
            </a:r>
            <a:endParaRPr lang="ru-RU" altLang="en-US"/>
          </a:p>
          <a:p>
            <a:r>
              <a:rPr lang="ru-RU" altLang="en-US"/>
              <a:t>Кровососущие насекомые 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740" y="5685790"/>
            <a:ext cx="1139190" cy="1123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Возможна комбинация разных классификаций</a:t>
            </a:r>
            <a:endParaRPr lang="ru-RU" altLang="en-US"/>
          </a:p>
        </p:txBody>
      </p:sp>
      <p:graphicFrame>
        <p:nvGraphicFramePr>
          <p:cNvPr id="7" name="Замещающее содержимое 6"/>
          <p:cNvGraphicFramePr/>
          <p:nvPr>
            <p:ph sz="half" idx="4294967295"/>
          </p:nvPr>
        </p:nvGraphicFramePr>
        <p:xfrm>
          <a:off x="535940" y="2087880"/>
          <a:ext cx="7290435" cy="3598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145"/>
                <a:gridCol w="2430145"/>
                <a:gridCol w="2430145"/>
              </a:tblGrid>
              <a:tr h="1199515">
                <a:tc>
                  <a:txBody>
                    <a:bodyPr/>
                    <a:p>
                      <a:pPr>
                        <a:buNone/>
                      </a:pP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Биотические</a:t>
                      </a:r>
                      <a:endParaRPr lang="ru-RU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Абиотические</a:t>
                      </a:r>
                      <a:endParaRPr lang="ru-RU" altLang="en-US"/>
                    </a:p>
                  </a:txBody>
                  <a:tcPr/>
                </a:tc>
              </a:tr>
              <a:tr h="119951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rgbClr val="FF0000"/>
                          </a:solidFill>
                        </a:rPr>
                        <a:t>Биогенные</a:t>
                      </a:r>
                      <a:endParaRPr lang="ru-RU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>
                          <a:solidFill>
                            <a:srgbClr val="FF0000"/>
                          </a:solidFill>
                        </a:rPr>
                        <a:t>Паразиты</a:t>
                      </a:r>
                      <a:endParaRPr lang="ru-RU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en-US">
                          <a:solidFill>
                            <a:srgbClr val="FF0000"/>
                          </a:solidFill>
                        </a:rPr>
                        <a:t>O</a:t>
                      </a:r>
                      <a:r>
                        <a:rPr lang="en-US" altLang="en-US" baseline="-2500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altLang="en-US" baseline="-250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19951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>
                          <a:solidFill>
                            <a:srgbClr val="FF0000"/>
                          </a:solidFill>
                        </a:rPr>
                        <a:t>Абиогенные</a:t>
                      </a:r>
                      <a:endParaRPr lang="ru-RU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>
                          <a:solidFill>
                            <a:srgbClr val="FF0000"/>
                          </a:solidFill>
                        </a:rPr>
                        <a:t>?</a:t>
                      </a:r>
                      <a:endParaRPr lang="ru-RU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ru-RU" altLang="en-US">
                          <a:solidFill>
                            <a:srgbClr val="FF0000"/>
                          </a:solidFill>
                        </a:rPr>
                        <a:t>Уровень радиации</a:t>
                      </a:r>
                      <a:endParaRPr lang="ru-RU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740" y="5685790"/>
            <a:ext cx="1139190" cy="1123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73355"/>
            <a:ext cx="7772400" cy="762000"/>
          </a:xfrm>
        </p:spPr>
        <p:txBody>
          <a:bodyPr/>
          <a:p>
            <a:r>
              <a:rPr lang="ru-RU" altLang="en-US" sz="3200"/>
              <a:t>В какой среде живет </a:t>
            </a:r>
            <a:r>
              <a:rPr lang="en-US" altLang="en-US" sz="3200"/>
              <a:t>Diphyllobothrium?</a:t>
            </a:r>
            <a:endParaRPr lang="en-US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9310" y="863600"/>
            <a:ext cx="7585075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581910"/>
            <a:ext cx="7772400" cy="1143000"/>
          </a:xfrm>
        </p:spPr>
        <p:txBody>
          <a:bodyPr/>
          <a:p>
            <a:r>
              <a:rPr lang="ru-RU" altLang="en-US"/>
              <a:t>Закономерности влияния экологических факторов</a:t>
            </a:r>
            <a:endParaRPr lang="ru-RU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Модель, описывающая связь между явлениями, всегда имеет две части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2365375"/>
            <a:ext cx="7772400" cy="3730625"/>
          </a:xfrm>
        </p:spPr>
        <p:txBody>
          <a:bodyPr/>
          <a:p>
            <a:r>
              <a:rPr lang="ru-RU" altLang="en-US"/>
              <a:t>Переменная-отклик (то, что нас интересует).</a:t>
            </a:r>
            <a:endParaRPr lang="ru-RU" altLang="en-US"/>
          </a:p>
          <a:p>
            <a:r>
              <a:rPr lang="ru-RU" altLang="en-US"/>
              <a:t>Переменная-предиктор (то, от чего зависит отклик).</a:t>
            </a:r>
            <a:endParaRPr lang="ru-RU" altLang="en-US"/>
          </a:p>
          <a:p>
            <a:r>
              <a:rPr lang="ru-RU" altLang="en-US"/>
              <a:t>Модель, описывающую связь, можно изобразить с помощью графика</a:t>
            </a:r>
            <a:endParaRPr lang="ru-RU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по осям?</a:t>
            </a:r>
            <a:endParaRPr lang="ru-RU" altLang="en-US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2285365" y="5150485"/>
            <a:ext cx="4392295" cy="0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 flipH="1" flipV="1">
            <a:off x="2411730" y="2061210"/>
            <a:ext cx="635" cy="3216275"/>
          </a:xfrm>
          <a:prstGeom prst="straightConnector1">
            <a:avLst/>
          </a:prstGeom>
          <a:ln w="476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0985"/>
            <a:ext cx="7772400" cy="1143635"/>
          </a:xfrm>
        </p:spPr>
        <p:txBody>
          <a:bodyPr/>
          <a:p>
            <a:r>
              <a:rPr lang="ru-RU" altLang="en-US"/>
              <a:t>Уровень благосостояния организма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452880"/>
            <a:ext cx="7772400" cy="5250815"/>
          </a:xfrm>
        </p:spPr>
        <p:txBody>
          <a:bodyPr/>
          <a:p>
            <a:r>
              <a:rPr lang="ru-RU" altLang="en-US"/>
              <a:t>Универсальный показатель - удельное количество потомков, доживших до размножения (очень трудно оценивать)</a:t>
            </a:r>
            <a:endParaRPr lang="ru-RU" altLang="en-US"/>
          </a:p>
          <a:p>
            <a:r>
              <a:rPr lang="ru-RU" altLang="en-US"/>
              <a:t>Для каждого вида существуют свои корреляты: </a:t>
            </a:r>
            <a:endParaRPr lang="ru-RU" altLang="en-US"/>
          </a:p>
          <a:p>
            <a:pPr lvl="1"/>
            <a:r>
              <a:rPr lang="ru-RU" altLang="en-US" sz="2000"/>
              <a:t>Продолжительность развития</a:t>
            </a:r>
            <a:endParaRPr lang="ru-RU" altLang="en-US" sz="2000"/>
          </a:p>
          <a:p>
            <a:pPr lvl="1"/>
            <a:r>
              <a:rPr lang="ru-RU" altLang="en-US" sz="2000"/>
              <a:t>Продолжительность жизни</a:t>
            </a:r>
            <a:endParaRPr lang="ru-RU" altLang="en-US" sz="2000"/>
          </a:p>
          <a:p>
            <a:pPr lvl="1"/>
            <a:r>
              <a:rPr lang="ru-RU" altLang="en-US" sz="2000"/>
              <a:t>Интенсивность дыхания</a:t>
            </a:r>
            <a:endParaRPr lang="ru-RU" altLang="en-US" sz="2000"/>
          </a:p>
          <a:p>
            <a:pPr lvl="1"/>
            <a:r>
              <a:rPr lang="ru-RU" altLang="en-US" sz="2000"/>
              <a:t>Интенсивность питания</a:t>
            </a:r>
            <a:endParaRPr lang="ru-RU" altLang="en-US" sz="2000"/>
          </a:p>
          <a:p>
            <a:pPr lvl="1"/>
            <a:r>
              <a:rPr lang="ru-RU" altLang="en-US" sz="2000"/>
              <a:t>Доля выживших </a:t>
            </a:r>
            <a:endParaRPr lang="ru-RU" altLang="en-US" sz="2000"/>
          </a:p>
          <a:p>
            <a:pPr lvl="1"/>
            <a:r>
              <a:rPr lang="ru-RU" altLang="en-US" sz="2000"/>
              <a:t>Интенсивность движения</a:t>
            </a:r>
            <a:endParaRPr lang="ru-RU" altLang="en-US" sz="2000"/>
          </a:p>
          <a:p>
            <a:pPr lvl="1"/>
            <a:r>
              <a:rPr lang="ru-RU" altLang="en-US" sz="2000"/>
              <a:t>и т.п.</a:t>
            </a:r>
            <a:endParaRPr lang="ru-RU" altLang="en-US" sz="2000"/>
          </a:p>
          <a:p>
            <a:pPr lvl="1"/>
            <a:endParaRPr lang="ru-RU" altLang="en-US" sz="2000"/>
          </a:p>
          <a:p>
            <a:pPr lvl="1"/>
            <a:endParaRPr lang="ru-RU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1825" y="1417320"/>
            <a:ext cx="8077200" cy="4775200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33020"/>
            <a:ext cx="7772400" cy="1008380"/>
          </a:xfrm>
        </p:spPr>
        <p:txBody>
          <a:bodyPr/>
          <a:p>
            <a:r>
              <a:rPr lang="ru-RU" altLang="en-US" sz="3200"/>
              <a:t>Зависимость уровня благосостояния от интенсивности влияния фактора</a:t>
            </a:r>
            <a:endParaRPr lang="ru-RU" altLang="en-US" sz="32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398260" y="5462905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2"/>
                </a:solidFill>
              </a:rPr>
              <a:t>Begon et al., 2006</a:t>
            </a:r>
            <a:endParaRPr lang="en-US" altLang="en-US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3020"/>
            <a:ext cx="7772400" cy="1008380"/>
          </a:xfrm>
        </p:spPr>
        <p:txBody>
          <a:bodyPr/>
          <a:p>
            <a:r>
              <a:rPr lang="ru-RU" altLang="en-US" sz="3200"/>
              <a:t>Зависимость уровня благосостояния от интенсивности влияния фактора</a:t>
            </a:r>
            <a:endParaRPr lang="ru-RU" altLang="en-US" sz="3200"/>
          </a:p>
        </p:txBody>
      </p:sp>
      <p:pic>
        <p:nvPicPr>
          <p:cNvPr id="2051" name="Picture 5" descr="R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120" y="1400810"/>
            <a:ext cx="7879080" cy="47332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6635115" y="6134100"/>
            <a:ext cx="18230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ru-RU" altLang="ru-RU">
                <a:sym typeface="+mn-ea"/>
              </a:rPr>
              <a:t>Бродский, 2006</a:t>
            </a:r>
            <a:endParaRPr lang="ru-RU" altLang="ru-RU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67690" y="292100"/>
            <a:ext cx="7772400" cy="580390"/>
          </a:xfrm>
        </p:spPr>
        <p:txBody>
          <a:bodyPr/>
          <a:p>
            <a:r>
              <a:rPr lang="ru-RU" altLang="en-US"/>
              <a:t>Бывает не только «купол»</a:t>
            </a:r>
            <a:endParaRPr lang="ru-RU" altLang="en-US"/>
          </a:p>
        </p:txBody>
      </p:sp>
      <p:pic>
        <p:nvPicPr>
          <p:cNvPr id="3074" name="Picture 2" descr="D:\Andrei\КноРус\В издательство Кнорус\Иллюстрации\Тема4\Рис. 4.1.tif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 l="45905" t="58696" r="8438" b="5926"/>
          <a:stretch>
            <a:fillRect/>
          </a:stretch>
        </p:blipFill>
        <p:spPr bwMode="auto">
          <a:xfrm>
            <a:off x="1848485" y="1097280"/>
            <a:ext cx="5211445" cy="4663440"/>
          </a:xfrm>
          <a:prstGeom prst="rect">
            <a:avLst/>
          </a:prstGeom>
          <a:noFill/>
        </p:spPr>
      </p:pic>
      <p:sp>
        <p:nvSpPr>
          <p:cNvPr id="2" name="Текстовое поле 1"/>
          <p:cNvSpPr txBox="1"/>
          <p:nvPr/>
        </p:nvSpPr>
        <p:spPr>
          <a:xfrm>
            <a:off x="4204335" y="5915025"/>
            <a:ext cx="296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Бродский, 2006</a:t>
            </a: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25730" y="1122680"/>
            <a:ext cx="8674100" cy="2387600"/>
          </a:xfrm>
        </p:spPr>
        <p:txBody>
          <a:bodyPr/>
          <a:p>
            <a:r>
              <a:rPr lang="ru-RU" altLang="en-US"/>
              <a:t>Как устроена надорганизменная система, если мы изучаем влияние условий среды на организм?</a:t>
            </a:r>
            <a:endParaRPr lang="ru-RU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30200"/>
            <a:ext cx="7772400" cy="1143000"/>
          </a:xfrm>
        </p:spPr>
        <p:txBody>
          <a:bodyPr/>
          <a:p>
            <a:r>
              <a:rPr lang="ru-RU" altLang="en-US">
                <a:sym typeface="+mn-ea"/>
              </a:rPr>
              <a:t>Бывает не только «купол»</a:t>
            </a:r>
            <a:br>
              <a:rPr lang="ru-RU" altLang="en-US"/>
            </a:br>
            <a:endParaRPr lang="en-US" altLang="ru-RU"/>
          </a:p>
        </p:txBody>
      </p:sp>
      <p:pic>
        <p:nvPicPr>
          <p:cNvPr id="3074" name="Picture 2" descr="D:\Andrei\КноРус\В издательство Кнорус\Иллюстрации\Тема4\Рис. 4.1.tif"/>
          <p:cNvPicPr>
            <a:picLocks noChangeAspect="1" noChangeArrowheads="1"/>
          </p:cNvPicPr>
          <p:nvPr>
            <p:ph idx="1"/>
          </p:nvPr>
        </p:nvPicPr>
        <p:blipFill>
          <a:blip r:embed="rId1" cstate="print"/>
          <a:srcRect l="743" t="57145" r="53600" b="7477"/>
          <a:stretch>
            <a:fillRect/>
          </a:stretch>
        </p:blipFill>
        <p:spPr bwMode="auto">
          <a:xfrm>
            <a:off x="464185" y="1097280"/>
            <a:ext cx="5211445" cy="4663440"/>
          </a:xfrm>
          <a:prstGeom prst="rect">
            <a:avLst/>
          </a:prstGeom>
          <a:noFill/>
        </p:spPr>
      </p:pic>
      <p:sp>
        <p:nvSpPr>
          <p:cNvPr id="4" name="Текстовое поле 3"/>
          <p:cNvSpPr txBox="1"/>
          <p:nvPr/>
        </p:nvSpPr>
        <p:spPr>
          <a:xfrm>
            <a:off x="2820035" y="5915025"/>
            <a:ext cx="296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Бродский, 2006</a:t>
            </a:r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5965190" y="3213100"/>
            <a:ext cx="2493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4800"/>
              <a:t>Но...</a:t>
            </a:r>
            <a:endParaRPr lang="ru-RU" altLang="ru-RU"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700"/>
            <a:ext cx="7772400" cy="394335"/>
          </a:xfrm>
        </p:spPr>
        <p:txBody>
          <a:bodyPr/>
          <a:p>
            <a:r>
              <a:rPr lang="ru-RU" altLang="en-US" sz="3200"/>
              <a:t>Много еды не всегда хорошо...</a:t>
            </a:r>
            <a:endParaRPr lang="ru-RU" altLang="en-US" sz="32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0845" y="441325"/>
            <a:ext cx="5487035" cy="190881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2421890"/>
            <a:ext cx="3987165" cy="359918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30" y="2421890"/>
            <a:ext cx="4083685" cy="359918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145" y="436880"/>
            <a:ext cx="2605405" cy="1913255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6113145" y="2136140"/>
            <a:ext cx="2982595" cy="213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800"/>
              <a:t>https://www.coolgalapagos.com/animals/molluscs.php</a:t>
            </a:r>
            <a:endParaRPr lang="ru-RU" altLang="en-US" sz="800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123825" y="6091555"/>
            <a:ext cx="8982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При высокой концентрации фитопланктона мидии начинают формировать псевдофекалии, то есть затрачиватьэнергию на удаление избытков пищи.</a:t>
            </a:r>
            <a:endParaRPr lang="ru-RU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54330" y="1122680"/>
            <a:ext cx="8357870" cy="2387600"/>
          </a:xfrm>
        </p:spPr>
        <p:txBody>
          <a:bodyPr/>
          <a:p>
            <a:r>
              <a:rPr lang="ru-RU" altLang="ru-RU"/>
              <a:t>Структура среды обитания</a:t>
            </a:r>
            <a:endParaRPr lang="ru-RU" altLang="ru-RU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1645" y="1122680"/>
            <a:ext cx="8275320" cy="3077845"/>
          </a:xfrm>
        </p:spPr>
        <p:txBody>
          <a:bodyPr/>
          <a:p>
            <a:r>
              <a:rPr lang="ru-RU" altLang="ru-RU"/>
              <a:t>Практически все, что входит в область компетенции экологии, имеет пространственную выраженность</a:t>
            </a:r>
            <a:endParaRPr lang="ru-RU" altLang="ru-R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Два типа пространственной организации среды обитания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4675505" cy="4114800"/>
          </a:xfrm>
        </p:spPr>
        <p:txBody>
          <a:bodyPr/>
          <a:p>
            <a:r>
              <a:rPr lang="ru-RU" altLang="en-US"/>
              <a:t>Градиенты</a:t>
            </a:r>
            <a:endParaRPr lang="ru-RU" altLang="en-US"/>
          </a:p>
          <a:p>
            <a:r>
              <a:rPr lang="ru-RU" altLang="en-US"/>
              <a:t>Мозаика </a:t>
            </a:r>
            <a:r>
              <a:rPr lang="en-US" altLang="en-US"/>
              <a:t>(patchiness)</a:t>
            </a:r>
            <a:endParaRPr lang="en-US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  <p:grpSp>
        <p:nvGrpSpPr>
          <p:cNvPr id="6" name="Группа 5"/>
          <p:cNvGrpSpPr/>
          <p:nvPr/>
        </p:nvGrpSpPr>
        <p:grpSpPr>
          <a:xfrm>
            <a:off x="1374140" y="3268345"/>
            <a:ext cx="3710940" cy="3500848"/>
            <a:chOff x="8683" y="5596"/>
            <a:chExt cx="4741" cy="4750"/>
          </a:xfrm>
        </p:grpSpPr>
        <p:pic>
          <p:nvPicPr>
            <p:cNvPr id="4" name="Изображение 3"/>
            <p:cNvPicPr>
              <a:picLocks noChangeAspect="1"/>
            </p:cNvPicPr>
            <p:nvPr/>
          </p:nvPicPr>
          <p:blipFill>
            <a:blip r:embed="rId1"/>
            <a:srcRect l="7967" r="13017"/>
            <a:stretch>
              <a:fillRect/>
            </a:stretch>
          </p:blipFill>
          <p:spPr>
            <a:xfrm>
              <a:off x="8683" y="5596"/>
              <a:ext cx="4741" cy="4250"/>
            </a:xfrm>
            <a:prstGeom prst="rect">
              <a:avLst/>
            </a:prstGeom>
          </p:spPr>
        </p:pic>
        <p:sp>
          <p:nvSpPr>
            <p:cNvPr id="5" name="Текстовое поле 4"/>
            <p:cNvSpPr txBox="1"/>
            <p:nvPr/>
          </p:nvSpPr>
          <p:spPr>
            <a:xfrm>
              <a:off x="9424" y="9846"/>
              <a:ext cx="4000" cy="50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ru-RU" altLang="en-US"/>
                <a:t>Коросов и др</a:t>
              </a:r>
              <a:r>
                <a:rPr lang="en-US" altLang="en-US"/>
                <a:t>., 2015</a:t>
              </a:r>
              <a:endParaRPr lang="en-US" altLang="en-US"/>
            </a:p>
          </p:txBody>
        </p:sp>
      </p:grpSp>
      <p:grpSp>
        <p:nvGrpSpPr>
          <p:cNvPr id="12" name="Группа 11"/>
          <p:cNvGrpSpPr/>
          <p:nvPr/>
        </p:nvGrpSpPr>
        <p:grpSpPr>
          <a:xfrm>
            <a:off x="5057775" y="3268345"/>
            <a:ext cx="2803525" cy="3559175"/>
            <a:chOff x="6087" y="4844"/>
            <a:chExt cx="4415" cy="5605"/>
          </a:xfrm>
        </p:grpSpPr>
        <p:sp>
          <p:nvSpPr>
            <p:cNvPr id="10" name="Текстовое поле 9"/>
            <p:cNvSpPr txBox="1"/>
            <p:nvPr/>
          </p:nvSpPr>
          <p:spPr>
            <a:xfrm>
              <a:off x="6087" y="9869"/>
              <a:ext cx="400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r"/>
              <a:r>
                <a:rPr lang="ru-RU" altLang="en-US"/>
                <a:t>Schagerström</a:t>
              </a:r>
              <a:r>
                <a:rPr lang="en-US" altLang="ru-RU"/>
                <a:t>, </a:t>
              </a:r>
              <a:r>
                <a:rPr lang="ru-RU" altLang="en-US"/>
                <a:t>2015</a:t>
              </a:r>
              <a:endParaRPr lang="ru-RU" altLang="en-US"/>
            </a:p>
          </p:txBody>
        </p:sp>
        <p:pic>
          <p:nvPicPr>
            <p:cNvPr id="11" name="Изображение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6" y="4844"/>
              <a:ext cx="3987" cy="5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5610" y="82550"/>
            <a:ext cx="8563610" cy="1143000"/>
          </a:xfrm>
        </p:spPr>
        <p:txBody>
          <a:bodyPr/>
          <a:p>
            <a:r>
              <a:rPr lang="ru-RU" altLang="ru-RU" sz="3200"/>
              <a:t>Пример градиента в сублиторали Белого моря (Долгая губа о. Б. Соловецкий)</a:t>
            </a:r>
            <a:endParaRPr lang="ru-RU" altLang="ru-RU" sz="32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rcRect l="9263" t="15293" r="13421" b="7901"/>
          <a:stretch>
            <a:fillRect/>
          </a:stretch>
        </p:blipFill>
        <p:spPr>
          <a:xfrm>
            <a:off x="436245" y="1546860"/>
            <a:ext cx="8563610" cy="47859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5880"/>
            <a:ext cx="7772400" cy="607695"/>
          </a:xfrm>
        </p:spPr>
        <p:txBody>
          <a:bodyPr/>
          <a:p>
            <a:r>
              <a:rPr lang="ru-RU" altLang="ru-RU" sz="3200"/>
              <a:t>Температурный градиент</a:t>
            </a:r>
            <a:endParaRPr lang="ru-RU" altLang="ru-RU" sz="32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" y="1942465"/>
            <a:ext cx="7991475" cy="476440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723900"/>
            <a:ext cx="1905000" cy="254000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4445635" y="1301115"/>
            <a:ext cx="270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ru-RU"/>
              <a:t>Scoloplos armiger</a:t>
            </a:r>
            <a:endParaRPr lang="en-US" altLang="ru-R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5880"/>
            <a:ext cx="7772400" cy="607695"/>
          </a:xfrm>
        </p:spPr>
        <p:txBody>
          <a:bodyPr/>
          <a:p>
            <a:r>
              <a:rPr lang="ru-RU" altLang="ru-RU" sz="3200">
                <a:sym typeface="+mn-ea"/>
              </a:rPr>
              <a:t>Температурный градиент</a:t>
            </a:r>
            <a:endParaRPr lang="ru-RU" altLang="ru-RU" sz="3200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1974850"/>
            <a:ext cx="7790815" cy="464502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55" y="1073785"/>
            <a:ext cx="2651760" cy="199580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701415" y="1357630"/>
            <a:ext cx="270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ru-RU"/>
              <a:t>Portlandia arctica</a:t>
            </a:r>
            <a:endParaRPr lang="en-US" alt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1600" y="152400"/>
            <a:ext cx="8915400" cy="1143000"/>
          </a:xfrm>
        </p:spPr>
        <p:txBody>
          <a:bodyPr/>
          <a:p>
            <a:r>
              <a:rPr lang="ru-RU" altLang="en-US" sz="2800"/>
              <a:t>Градиенты факторов приводят к формированю зональности в распределении горной растительности  </a:t>
            </a:r>
            <a:endParaRPr lang="ru-RU" altLang="en-US" sz="28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1590675"/>
            <a:ext cx="7634605" cy="367665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4206875"/>
            <a:ext cx="6502400" cy="26098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7000"/>
            <a:ext cx="7772400" cy="571500"/>
          </a:xfrm>
        </p:spPr>
        <p:txBody>
          <a:bodyPr/>
          <a:p>
            <a:r>
              <a:rPr lang="ru-RU" altLang="ru-RU" sz="3200"/>
              <a:t>Граденты могут быть очень крутыми</a:t>
            </a:r>
            <a:endParaRPr lang="ru-RU" altLang="ru-RU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" y="833120"/>
            <a:ext cx="4501515" cy="189547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15" y="865505"/>
            <a:ext cx="4357370" cy="183134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" y="2879090"/>
            <a:ext cx="3937635" cy="376110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4412615" y="2974975"/>
            <a:ext cx="4479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В меромиктических водоемах возникает двуслойная вода: снизу соленая сверху пресная. 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Граница между слоями очень резкая.</a:t>
            </a: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10185"/>
            <a:ext cx="7772400" cy="1143000"/>
          </a:xfrm>
        </p:spPr>
        <p:txBody>
          <a:bodyPr/>
          <a:p>
            <a:r>
              <a:rPr lang="ru-RU" altLang="en-US"/>
              <a:t>Предмет аутэкологии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143635" y="2887345"/>
            <a:ext cx="2059305" cy="962660"/>
          </a:xfrm>
        </p:spPr>
        <p:txBody>
          <a:bodyPr/>
          <a:p>
            <a:pPr marL="0" indent="0">
              <a:buNone/>
            </a:pPr>
            <a:r>
              <a:rPr lang="ru-RU" altLang="en-US"/>
              <a:t>Система = </a:t>
            </a:r>
            <a:endParaRPr lang="ru-RU" altLang="en-US"/>
          </a:p>
        </p:txBody>
      </p:sp>
      <p:sp>
        <p:nvSpPr>
          <p:cNvPr id="5" name="Левая фигурная скобка 4"/>
          <p:cNvSpPr/>
          <p:nvPr/>
        </p:nvSpPr>
        <p:spPr>
          <a:xfrm>
            <a:off x="3275965" y="1996440"/>
            <a:ext cx="622935" cy="2383155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3707765" y="2139950"/>
            <a:ext cx="2649220" cy="96266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/>
              <a:t>Организм </a:t>
            </a:r>
            <a:endParaRPr lang="ru-RU" altLang="en-US"/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3691255" y="3486785"/>
            <a:ext cx="2649220" cy="96266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en-US"/>
              <a:t>Среда</a:t>
            </a:r>
            <a:endParaRPr lang="ru-RU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437765"/>
            <a:ext cx="7772400" cy="1143000"/>
          </a:xfrm>
        </p:spPr>
        <p:txBody>
          <a:bodyPr/>
          <a:p>
            <a:r>
              <a:rPr lang="ru-RU" altLang="en-US"/>
              <a:t>«Особенные» факторы среды</a:t>
            </a:r>
            <a:endParaRPr lang="ru-RU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743585" y="1727835"/>
            <a:ext cx="7772400" cy="4584700"/>
          </a:xfrm>
        </p:spPr>
        <p:txBody>
          <a:bodyPr/>
          <a:p>
            <a:r>
              <a:rPr lang="ru-RU" altLang="en-US"/>
              <a:t>Ведущие факторы - компоненты среды, наиболее важные для существования организма, их пространственное распределение определяет распределение организмов.</a:t>
            </a:r>
            <a:endParaRPr lang="en-US" altLang="ru-RU"/>
          </a:p>
          <a:p>
            <a:r>
              <a:rPr lang="ru-RU" altLang="en-US"/>
              <a:t>Второстепенные факторы - компоненты среды, не оказывающие существенного влияния на жизнедеятельность организма.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16535" y="267335"/>
            <a:ext cx="8825865" cy="1143000"/>
          </a:xfrm>
        </p:spPr>
        <p:txBody>
          <a:bodyPr/>
          <a:p>
            <a:r>
              <a:rPr lang="ru-RU" altLang="ru-RU" sz="4000"/>
              <a:t>Для организма не все фаторы среды обитания одинаково значимы</a:t>
            </a:r>
            <a:endParaRPr lang="ru-RU" altLang="ru-RU" sz="4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34645" y="1633855"/>
            <a:ext cx="8474710" cy="1852295"/>
          </a:xfrm>
        </p:spPr>
        <p:txBody>
          <a:bodyPr/>
          <a:p>
            <a:r>
              <a:rPr lang="ru-RU" altLang="en-US"/>
              <a:t>Лимитирующие факторы</a:t>
            </a:r>
            <a:endParaRPr lang="ru-RU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9380"/>
            <a:ext cx="7772400" cy="680720"/>
          </a:xfrm>
        </p:spPr>
        <p:txBody>
          <a:bodyPr/>
          <a:p>
            <a:r>
              <a:rPr lang="ru-RU" altLang="en-US"/>
              <a:t>Закон Либиха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>
          <a:xfrm>
            <a:off x="304800" y="864870"/>
            <a:ext cx="6758305" cy="2362200"/>
          </a:xfrm>
        </p:spPr>
        <p:txBody>
          <a:bodyPr/>
          <a:p>
            <a:r>
              <a:rPr sz="2400">
                <a:sym typeface="+mn-ea"/>
              </a:rPr>
              <a:t>Наиболее значим для организма тот фактор, который </a:t>
            </a:r>
            <a:r>
              <a:rPr lang="ru-RU" sz="2400">
                <a:sym typeface="+mn-ea"/>
              </a:rPr>
              <a:t>находится в  минимуме </a:t>
            </a:r>
            <a:r>
              <a:rPr lang="en-US" altLang="ru-RU" sz="2400">
                <a:sym typeface="+mn-ea"/>
              </a:rPr>
              <a:t>(</a:t>
            </a:r>
            <a:r>
              <a:rPr lang="ru-RU" sz="2400">
                <a:sym typeface="+mn-ea"/>
              </a:rPr>
              <a:t>в данном местообитании в данное время</a:t>
            </a:r>
            <a:r>
              <a:rPr lang="en-US" altLang="ru-RU" sz="2400">
                <a:sym typeface="+mn-ea"/>
              </a:rPr>
              <a:t>)</a:t>
            </a:r>
            <a:r>
              <a:rPr lang="ru-RU" sz="2400">
                <a:sym typeface="+mn-ea"/>
              </a:rPr>
              <a:t>.</a:t>
            </a:r>
            <a:endParaRPr lang="ru-RU" sz="2400">
              <a:sym typeface="+mn-ea"/>
            </a:endParaRPr>
          </a:p>
          <a:p>
            <a:r>
              <a:rPr lang="ru-RU" sz="2400">
                <a:sym typeface="+mn-ea"/>
              </a:rPr>
              <a:t>Выносливость организма определяется самым слабым звеном в цепи его экологических потребностей.</a:t>
            </a:r>
            <a:endParaRPr lang="ru-RU" sz="2400">
              <a:sym typeface="+mn-ea"/>
            </a:endParaRPr>
          </a:p>
          <a:p>
            <a:endParaRPr lang="ru-RU" sz="2400">
              <a:sym typeface="+mn-ea"/>
            </a:endParaRPr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63105" y="864870"/>
            <a:ext cx="1905000" cy="190500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7063105" y="2769870"/>
            <a:ext cx="197294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https://upload.wikimedia.org/wikipedia/commons/b/b2/Justus_von_Liebig.jpg</a:t>
            </a:r>
            <a:endParaRPr lang="ru-RU" altLang="en-US" sz="1000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70" y="3322955"/>
            <a:ext cx="2545715" cy="308229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2583815" y="6405245"/>
            <a:ext cx="330009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http://fertsmart.dairyingfortomorrow.com.au/wp-content/uploads/2013/05/Figure-3.1.jpg</a:t>
            </a:r>
            <a:endParaRPr lang="ru-RU" altLang="en-US"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66370" y="137795"/>
            <a:ext cx="8291830" cy="836295"/>
          </a:xfrm>
        </p:spPr>
        <p:txBody>
          <a:bodyPr/>
          <a:p>
            <a:r>
              <a:rPr lang="ru-RU" altLang="en-US"/>
              <a:t>Закон толерантности Шелфорда</a:t>
            </a:r>
            <a:endParaRPr lang="ru-RU" altLang="en-US"/>
          </a:p>
        </p:txBody>
      </p:sp>
      <p:pic>
        <p:nvPicPr>
          <p:cNvPr id="9" name="Замещающее содержимое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86600" y="1223645"/>
            <a:ext cx="1786255" cy="270383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6990715" y="3927475"/>
            <a:ext cx="20167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http://wiki.vladimir.i-edu.ru/images/8/8d/135514.jpg</a:t>
            </a:r>
            <a:endParaRPr lang="ru-RU" altLang="en-US" sz="1000"/>
          </a:p>
        </p:txBody>
      </p:sp>
      <p:sp>
        <p:nvSpPr>
          <p:cNvPr id="11" name="Замещающее содержимое 2"/>
          <p:cNvSpPr>
            <a:spLocks noGrp="1"/>
          </p:cNvSpPr>
          <p:nvPr/>
        </p:nvSpPr>
        <p:spPr>
          <a:xfrm>
            <a:off x="398145" y="1032510"/>
            <a:ext cx="6136005" cy="352806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>
                <a:sym typeface="+mn-ea"/>
              </a:rPr>
              <a:t>Лимитирующим фактором может быть как минимум, так и максимум экологического фактора.</a:t>
            </a:r>
            <a:endParaRPr lang="ru-RU" sz="2400">
              <a:sym typeface="+mn-ea"/>
            </a:endParaRPr>
          </a:p>
          <a:p>
            <a:r>
              <a:rPr lang="ru-RU" sz="2400">
                <a:sym typeface="+mn-ea"/>
              </a:rPr>
              <a:t>Диапазон между минимумом и максимумом определяет величину толерантности, выносливости организма к данному фактору.</a:t>
            </a:r>
            <a:endParaRPr lang="ru-RU" sz="2400">
              <a:sym typeface="+mn-ea"/>
            </a:endParaRPr>
          </a:p>
          <a:p>
            <a:endParaRPr lang="ru-RU" sz="2400">
              <a:sym typeface="+mn-ea"/>
            </a:endParaRPr>
          </a:p>
        </p:txBody>
      </p:sp>
      <p:pic>
        <p:nvPicPr>
          <p:cNvPr id="2051" name="Picture 5" descr="R3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090" y="4062095"/>
            <a:ext cx="4570730" cy="2745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мещающее содержимое 2"/>
          <p:cNvSpPr>
            <a:spLocks noGrp="1"/>
          </p:cNvSpPr>
          <p:nvPr/>
        </p:nvSpPr>
        <p:spPr>
          <a:xfrm>
            <a:off x="760730" y="1690370"/>
            <a:ext cx="7772400" cy="384111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altLang="en-US" sz="2800"/>
              <a:t>Лимитирующий фактор - компонент среды обитания, наиболее сильно отклоняющийся от оптимального значения для </a:t>
            </a:r>
            <a:r>
              <a:rPr lang="ru-RU" altLang="en-US" sz="2800" i="1"/>
              <a:t>данного </a:t>
            </a:r>
            <a:r>
              <a:rPr lang="ru-RU" altLang="en-US" sz="2800"/>
              <a:t>вида в </a:t>
            </a:r>
            <a:r>
              <a:rPr lang="ru-RU" altLang="en-US" sz="2800" i="1">
                <a:sym typeface="+mn-ea"/>
              </a:rPr>
              <a:t>данном </a:t>
            </a:r>
            <a:r>
              <a:rPr lang="ru-RU" altLang="en-US" sz="2800">
                <a:sym typeface="+mn-ea"/>
              </a:rPr>
              <a:t>местообитании</a:t>
            </a:r>
            <a:r>
              <a:rPr lang="ru-RU" altLang="en-US" sz="2800"/>
              <a:t>.</a:t>
            </a:r>
            <a:endParaRPr lang="ru-RU" altLang="en-US" sz="2800"/>
          </a:p>
          <a:p>
            <a:r>
              <a:rPr lang="ru-RU" altLang="ru-RU" sz="2800"/>
              <a:t>Лимитирующий фактор - компонент среды, который ограничивает рост, обилие или распространение организмов. </a:t>
            </a:r>
            <a:endParaRPr lang="ru-RU" altLang="ru-RU"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 sz="3200"/>
              <a:t>Что является явным лимитирующим фактором для многих растений в этом местообитании?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6615" y="2219960"/>
            <a:ext cx="7314565" cy="411480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856615" y="633476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http://laredverde.com/wp-content/uploads/2017/08/CORAZON-LACANDON-1.jpg</a:t>
            </a:r>
            <a:endParaRPr lang="ru-RU" altLang="en-US"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" name="Прямоугольник 29"/>
          <p:cNvSpPr/>
          <p:nvPr/>
        </p:nvSpPr>
        <p:spPr>
          <a:xfrm>
            <a:off x="3449320" y="5396230"/>
            <a:ext cx="2016125" cy="1367790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1" name="Текстовое поле 30"/>
          <p:cNvSpPr txBox="1"/>
          <p:nvPr/>
        </p:nvSpPr>
        <p:spPr>
          <a:xfrm>
            <a:off x="3813810" y="5619115"/>
            <a:ext cx="1287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F1 = 5.5</a:t>
            </a:r>
            <a:endParaRPr lang="en-US" altLang="ru-RU"/>
          </a:p>
          <a:p>
            <a:r>
              <a:rPr lang="en-US" altLang="ru-RU"/>
              <a:t>F2 = 0.05</a:t>
            </a:r>
            <a:endParaRPr lang="en-US" altLang="ru-RU"/>
          </a:p>
          <a:p>
            <a:r>
              <a:rPr lang="en-US" altLang="ru-RU"/>
              <a:t>F3 = 5.9</a:t>
            </a:r>
            <a:endParaRPr lang="en-US" altLang="ru-RU"/>
          </a:p>
        </p:txBody>
      </p:sp>
      <p:sp>
        <p:nvSpPr>
          <p:cNvPr id="32" name="Текстовое поле 31"/>
          <p:cNvSpPr txBox="1"/>
          <p:nvPr/>
        </p:nvSpPr>
        <p:spPr>
          <a:xfrm>
            <a:off x="5765800" y="3952240"/>
            <a:ext cx="28143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400"/>
              <a:t>Что можно сказать про факторы среды на каждой из площадок?</a:t>
            </a:r>
            <a:endParaRPr lang="ru-RU" altLang="ru-RU" sz="2400"/>
          </a:p>
        </p:txBody>
      </p:sp>
      <p:grpSp>
        <p:nvGrpSpPr>
          <p:cNvPr id="2" name="Группа 1"/>
          <p:cNvGrpSpPr/>
          <p:nvPr/>
        </p:nvGrpSpPr>
        <p:grpSpPr>
          <a:xfrm rot="0">
            <a:off x="629920" y="982980"/>
            <a:ext cx="2332990" cy="1618615"/>
            <a:chOff x="3599" y="3246"/>
            <a:chExt cx="6916" cy="5064"/>
          </a:xfrm>
        </p:grpSpPr>
        <p:cxnSp>
          <p:nvCxnSpPr>
            <p:cNvPr id="4" name="Прямая со стрелкой 3"/>
            <p:cNvCxnSpPr/>
            <p:nvPr/>
          </p:nvCxnSpPr>
          <p:spPr>
            <a:xfrm>
              <a:off x="3599" y="8111"/>
              <a:ext cx="6917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 стрелкой 4"/>
            <p:cNvCxnSpPr/>
            <p:nvPr/>
          </p:nvCxnSpPr>
          <p:spPr>
            <a:xfrm flipH="1" flipV="1">
              <a:off x="3798" y="3246"/>
              <a:ext cx="1" cy="506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Полилиния 7"/>
          <p:cNvSpPr/>
          <p:nvPr/>
        </p:nvSpPr>
        <p:spPr>
          <a:xfrm>
            <a:off x="909320" y="1285240"/>
            <a:ext cx="1462405" cy="1252220"/>
          </a:xfrm>
          <a:custGeom>
            <a:avLst/>
            <a:gdLst>
              <a:gd name="connisteX0" fmla="*/ 0 w 1568450"/>
              <a:gd name="connsiteY0" fmla="*/ 1038946 h 1038946"/>
              <a:gd name="connisteX1" fmla="*/ 779780 w 1568450"/>
              <a:gd name="connsiteY1" fmla="*/ 86 h 1038946"/>
              <a:gd name="connisteX2" fmla="*/ 1568450 w 1568450"/>
              <a:gd name="connsiteY2" fmla="*/ 991321 h 103894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68450" h="1038946">
                <a:moveTo>
                  <a:pt x="0" y="1038946"/>
                </a:moveTo>
                <a:cubicBezTo>
                  <a:pt x="140335" y="811616"/>
                  <a:pt x="466090" y="9611"/>
                  <a:pt x="779780" y="86"/>
                </a:cubicBezTo>
                <a:cubicBezTo>
                  <a:pt x="1093470" y="-9439"/>
                  <a:pt x="1426210" y="772246"/>
                  <a:pt x="1568450" y="991321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 rot="0">
            <a:off x="3124835" y="966470"/>
            <a:ext cx="2332990" cy="1618615"/>
            <a:chOff x="3599" y="3246"/>
            <a:chExt cx="6916" cy="5064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3599" y="8111"/>
              <a:ext cx="6917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H="1" flipV="1">
              <a:off x="3798" y="3246"/>
              <a:ext cx="1" cy="506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олилиния 11"/>
          <p:cNvSpPr/>
          <p:nvPr/>
        </p:nvSpPr>
        <p:spPr>
          <a:xfrm>
            <a:off x="3192780" y="1758950"/>
            <a:ext cx="1951990" cy="762000"/>
          </a:xfrm>
          <a:custGeom>
            <a:avLst/>
            <a:gdLst>
              <a:gd name="connisteX0" fmla="*/ 0 w 1568450"/>
              <a:gd name="connsiteY0" fmla="*/ 1038946 h 1038946"/>
              <a:gd name="connisteX1" fmla="*/ 779780 w 1568450"/>
              <a:gd name="connsiteY1" fmla="*/ 86 h 1038946"/>
              <a:gd name="connisteX2" fmla="*/ 1568450 w 1568450"/>
              <a:gd name="connsiteY2" fmla="*/ 991321 h 103894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68450" h="1038946">
                <a:moveTo>
                  <a:pt x="0" y="1038946"/>
                </a:moveTo>
                <a:cubicBezTo>
                  <a:pt x="140335" y="811616"/>
                  <a:pt x="466090" y="9611"/>
                  <a:pt x="779780" y="86"/>
                </a:cubicBezTo>
                <a:cubicBezTo>
                  <a:pt x="1093470" y="-9439"/>
                  <a:pt x="1426210" y="772246"/>
                  <a:pt x="1568450" y="991321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13" name="Группа 12"/>
          <p:cNvGrpSpPr/>
          <p:nvPr/>
        </p:nvGrpSpPr>
        <p:grpSpPr>
          <a:xfrm rot="0">
            <a:off x="5691505" y="949960"/>
            <a:ext cx="2332990" cy="1618615"/>
            <a:chOff x="3599" y="3246"/>
            <a:chExt cx="6916" cy="5064"/>
          </a:xfrm>
        </p:grpSpPr>
        <p:cxnSp>
          <p:nvCxnSpPr>
            <p:cNvPr id="14" name="Прямая со стрелкой 13"/>
            <p:cNvCxnSpPr/>
            <p:nvPr/>
          </p:nvCxnSpPr>
          <p:spPr>
            <a:xfrm>
              <a:off x="3599" y="8111"/>
              <a:ext cx="6917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 стрелкой 14"/>
            <p:cNvCxnSpPr/>
            <p:nvPr/>
          </p:nvCxnSpPr>
          <p:spPr>
            <a:xfrm flipH="1" flipV="1">
              <a:off x="3798" y="3246"/>
              <a:ext cx="1" cy="506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Полилиния 15"/>
          <p:cNvSpPr/>
          <p:nvPr/>
        </p:nvSpPr>
        <p:spPr>
          <a:xfrm>
            <a:off x="6413500" y="1252220"/>
            <a:ext cx="759460" cy="1252220"/>
          </a:xfrm>
          <a:custGeom>
            <a:avLst/>
            <a:gdLst>
              <a:gd name="connisteX0" fmla="*/ 0 w 1568450"/>
              <a:gd name="connsiteY0" fmla="*/ 1038946 h 1038946"/>
              <a:gd name="connisteX1" fmla="*/ 779780 w 1568450"/>
              <a:gd name="connsiteY1" fmla="*/ 86 h 1038946"/>
              <a:gd name="connisteX2" fmla="*/ 1568450 w 1568450"/>
              <a:gd name="connsiteY2" fmla="*/ 991321 h 103894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68450" h="1038946">
                <a:moveTo>
                  <a:pt x="0" y="1038946"/>
                </a:moveTo>
                <a:cubicBezTo>
                  <a:pt x="140335" y="811616"/>
                  <a:pt x="466090" y="9611"/>
                  <a:pt x="779780" y="86"/>
                </a:cubicBezTo>
                <a:cubicBezTo>
                  <a:pt x="1093470" y="-9439"/>
                  <a:pt x="1426210" y="772246"/>
                  <a:pt x="1568450" y="991321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Текстовое поле 16"/>
          <p:cNvSpPr txBox="1"/>
          <p:nvPr/>
        </p:nvSpPr>
        <p:spPr>
          <a:xfrm>
            <a:off x="7779385" y="2730500"/>
            <a:ext cx="55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F3</a:t>
            </a:r>
            <a:endParaRPr lang="en-US" altLang="en-US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5107940" y="2713990"/>
            <a:ext cx="55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F2</a:t>
            </a:r>
            <a:endParaRPr lang="en-US" altLang="en-US"/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2580005" y="2697480"/>
            <a:ext cx="55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F1</a:t>
            </a:r>
            <a:endParaRPr lang="en-US" altLang="en-US"/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1419225" y="2602230"/>
            <a:ext cx="755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5-6</a:t>
            </a:r>
            <a:endParaRPr lang="en-US" altLang="ru-RU"/>
          </a:p>
        </p:txBody>
      </p:sp>
      <p:sp>
        <p:nvSpPr>
          <p:cNvPr id="28" name="Текстовое поле 27"/>
          <p:cNvSpPr txBox="1"/>
          <p:nvPr/>
        </p:nvSpPr>
        <p:spPr>
          <a:xfrm>
            <a:off x="3731895" y="2585720"/>
            <a:ext cx="1301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0.1-0.9</a:t>
            </a:r>
            <a:endParaRPr lang="en-US" altLang="ru-RU"/>
          </a:p>
        </p:txBody>
      </p:sp>
      <p:sp>
        <p:nvSpPr>
          <p:cNvPr id="29" name="Текстовое поле 28"/>
          <p:cNvSpPr txBox="1"/>
          <p:nvPr/>
        </p:nvSpPr>
        <p:spPr>
          <a:xfrm>
            <a:off x="6335395" y="2602230"/>
            <a:ext cx="1024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5.1-5.5</a:t>
            </a:r>
            <a:endParaRPr lang="en-US" altLang="ru-RU"/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215265" y="873760"/>
            <a:ext cx="417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</a:t>
            </a:r>
            <a:endParaRPr lang="en-US" altLang="en-US"/>
          </a:p>
        </p:txBody>
      </p:sp>
      <p:sp>
        <p:nvSpPr>
          <p:cNvPr id="34" name="Текстовое поле 33"/>
          <p:cNvSpPr txBox="1"/>
          <p:nvPr/>
        </p:nvSpPr>
        <p:spPr>
          <a:xfrm>
            <a:off x="2710180" y="857250"/>
            <a:ext cx="417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</a:t>
            </a:r>
            <a:endParaRPr lang="en-US" altLang="en-US"/>
          </a:p>
        </p:txBody>
      </p:sp>
      <p:sp>
        <p:nvSpPr>
          <p:cNvPr id="35" name="Текстовое поле 34"/>
          <p:cNvSpPr txBox="1"/>
          <p:nvPr/>
        </p:nvSpPr>
        <p:spPr>
          <a:xfrm>
            <a:off x="5348605" y="840740"/>
            <a:ext cx="417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</a:t>
            </a:r>
            <a:endParaRPr lang="en-US" alt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1284605" y="3952240"/>
            <a:ext cx="2016125" cy="1367790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Прямоугольник 6"/>
          <p:cNvSpPr/>
          <p:nvPr/>
        </p:nvSpPr>
        <p:spPr>
          <a:xfrm>
            <a:off x="3449955" y="3952240"/>
            <a:ext cx="2016125" cy="1367790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0" name="Прямоугольник 19"/>
          <p:cNvSpPr/>
          <p:nvPr/>
        </p:nvSpPr>
        <p:spPr>
          <a:xfrm>
            <a:off x="1284605" y="5396230"/>
            <a:ext cx="2016125" cy="1367790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1" name="Текстовое поле 20"/>
          <p:cNvSpPr txBox="1"/>
          <p:nvPr/>
        </p:nvSpPr>
        <p:spPr>
          <a:xfrm>
            <a:off x="1682750" y="4175125"/>
            <a:ext cx="1287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F1 = </a:t>
            </a:r>
            <a:r>
              <a:rPr lang="ru-RU" altLang="en-US"/>
              <a:t>2.0</a:t>
            </a:r>
            <a:endParaRPr lang="en-US" altLang="ru-RU"/>
          </a:p>
          <a:p>
            <a:r>
              <a:rPr lang="en-US" altLang="ru-RU"/>
              <a:t>F2 = 0.5</a:t>
            </a:r>
            <a:endParaRPr lang="en-US" altLang="ru-RU"/>
          </a:p>
          <a:p>
            <a:r>
              <a:rPr lang="en-US" altLang="ru-RU"/>
              <a:t>F3 = 5.</a:t>
            </a:r>
            <a:r>
              <a:rPr lang="ru-RU" altLang="en-US"/>
              <a:t>2</a:t>
            </a:r>
            <a:endParaRPr lang="ru-RU" altLang="en-US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3813175" y="4175125"/>
            <a:ext cx="1287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F1 = 5.5</a:t>
            </a:r>
            <a:endParaRPr lang="en-US" altLang="ru-RU"/>
          </a:p>
          <a:p>
            <a:r>
              <a:rPr lang="en-US" altLang="ru-RU"/>
              <a:t>F2 = 0.</a:t>
            </a:r>
            <a:r>
              <a:rPr lang="ru-RU" altLang="en-US"/>
              <a:t>6</a:t>
            </a:r>
            <a:endParaRPr lang="en-US" altLang="ru-RU"/>
          </a:p>
          <a:p>
            <a:r>
              <a:rPr lang="en-US" altLang="ru-RU"/>
              <a:t>F3 = </a:t>
            </a:r>
            <a:r>
              <a:rPr lang="ru-RU" altLang="en-US"/>
              <a:t>5.0</a:t>
            </a:r>
            <a:endParaRPr lang="ru-RU" altLang="en-US"/>
          </a:p>
        </p:txBody>
      </p:sp>
      <p:sp>
        <p:nvSpPr>
          <p:cNvPr id="23" name="Текстовое поле 22"/>
          <p:cNvSpPr txBox="1"/>
          <p:nvPr/>
        </p:nvSpPr>
        <p:spPr>
          <a:xfrm>
            <a:off x="1682750" y="5619115"/>
            <a:ext cx="1287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F1 = 5.5</a:t>
            </a:r>
            <a:endParaRPr lang="en-US" altLang="ru-RU"/>
          </a:p>
          <a:p>
            <a:r>
              <a:rPr lang="en-US" altLang="ru-RU"/>
              <a:t>F2 = 0.05</a:t>
            </a:r>
            <a:endParaRPr lang="en-US" altLang="ru-RU"/>
          </a:p>
          <a:p>
            <a:r>
              <a:rPr lang="en-US" altLang="ru-RU"/>
              <a:t>F3 = 5.</a:t>
            </a:r>
            <a:r>
              <a:rPr lang="ru-RU" altLang="en-US"/>
              <a:t>2</a:t>
            </a:r>
            <a:endParaRPr lang="ru-RU" altLang="en-US"/>
          </a:p>
        </p:txBody>
      </p:sp>
      <p:sp>
        <p:nvSpPr>
          <p:cNvPr id="24" name="Текстовое поле 23"/>
          <p:cNvSpPr txBox="1"/>
          <p:nvPr/>
        </p:nvSpPr>
        <p:spPr>
          <a:xfrm>
            <a:off x="1582420" y="257175"/>
            <a:ext cx="5748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3200"/>
              <a:t>Наблюдения в лаборатории</a:t>
            </a:r>
            <a:endParaRPr lang="ru-RU" altLang="ru-RU" sz="3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58775" y="1773555"/>
            <a:ext cx="8426450" cy="1731010"/>
          </a:xfrm>
        </p:spPr>
        <p:txBody>
          <a:bodyPr/>
          <a:p>
            <a:r>
              <a:rPr lang="ru-RU" altLang="en-US" sz="5400"/>
              <a:t>Как изучают влияние экологического фактора?</a:t>
            </a:r>
            <a:endParaRPr lang="ru-RU" altLang="en-US" sz="5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685800" y="60960"/>
            <a:ext cx="7772400" cy="1143000"/>
          </a:xfrm>
        </p:spPr>
        <p:txBody>
          <a:bodyPr/>
          <a:p>
            <a:r>
              <a:rPr lang="ru-RU" altLang="ru-RU" sz="3200"/>
              <a:t>Экспериментальные </a:t>
            </a:r>
            <a:r>
              <a:rPr lang="en-US" altLang="ru-RU" sz="3200"/>
              <a:t>“</a:t>
            </a:r>
            <a:r>
              <a:rPr lang="ru-RU" altLang="ru-RU" sz="3200"/>
              <a:t>делянки</a:t>
            </a:r>
            <a:r>
              <a:rPr lang="en-US" altLang="ru-RU" sz="3200"/>
              <a:t>”</a:t>
            </a:r>
            <a:r>
              <a:rPr lang="ru-RU" altLang="ru-RU" sz="3200"/>
              <a:t> с разными сочетаниями значений факторов</a:t>
            </a:r>
            <a:endParaRPr lang="ru-RU" altLang="ru-RU" sz="3200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965" y="1203960"/>
            <a:ext cx="3482340" cy="430339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35" y="1203960"/>
            <a:ext cx="4126230" cy="2475865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1092835" y="5690870"/>
            <a:ext cx="75095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ru-RU"/>
              <a:t>Благодаря исследованям влияния экологических факторов (удобрений) на сельскохозяйственные растения</a:t>
            </a:r>
            <a:r>
              <a:rPr lang="en-US" altLang="ru-RU"/>
              <a:t>,</a:t>
            </a:r>
            <a:r>
              <a:rPr lang="ru-RU" altLang="ru-RU"/>
              <a:t> была создана почва для научной революции в анализе биологических данных </a:t>
            </a:r>
            <a:endParaRPr lang="ru-RU" altLang="ru-RU"/>
          </a:p>
        </p:txBody>
      </p:sp>
      <p:pic>
        <p:nvPicPr>
          <p:cNvPr id="12" name="Замещающее содержимое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6375" y="1271905"/>
            <a:ext cx="2505710" cy="4114800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4027805" y="3797300"/>
            <a:ext cx="2344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/>
              <a:t>Fisher, 1935</a:t>
            </a:r>
            <a:endParaRPr lang="en-US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Что такое окружающая среда?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3415030"/>
          </a:xfrm>
        </p:spPr>
        <p:txBody>
          <a:bodyPr/>
          <a:p>
            <a:r>
              <a:rPr lang="ru-RU" altLang="en-US"/>
              <a:t>Разные типы сред</a:t>
            </a:r>
            <a:endParaRPr lang="ru-RU" altLang="en-US"/>
          </a:p>
          <a:p>
            <a:pPr lvl="2"/>
            <a:r>
              <a:rPr lang="ru-RU" altLang="en-US"/>
              <a:t>Вода</a:t>
            </a:r>
            <a:endParaRPr lang="ru-RU" altLang="en-US"/>
          </a:p>
          <a:p>
            <a:pPr lvl="2"/>
            <a:r>
              <a:rPr lang="ru-RU" altLang="en-US"/>
              <a:t>Наземно-воздушная среда</a:t>
            </a:r>
            <a:endParaRPr lang="ru-RU" altLang="en-US"/>
          </a:p>
          <a:p>
            <a:pPr lvl="2"/>
            <a:r>
              <a:rPr lang="ru-RU" altLang="en-US"/>
              <a:t>Почва</a:t>
            </a:r>
            <a:endParaRPr lang="ru-RU" altLang="en-US"/>
          </a:p>
          <a:p>
            <a:pPr lvl="2"/>
            <a:r>
              <a:rPr lang="ru-RU" altLang="en-US"/>
              <a:t>Организмы</a:t>
            </a:r>
            <a:endParaRPr lang="ru-RU" altLang="en-US"/>
          </a:p>
          <a:p>
            <a:pPr lvl="2"/>
            <a:r>
              <a:rPr lang="ru-RU" altLang="en-US"/>
              <a:t>Границы между средами</a:t>
            </a:r>
            <a:endParaRPr lang="ru-RU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6600" y="732155"/>
            <a:ext cx="7515225" cy="221043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1501140" y="3960495"/>
            <a:ext cx="5776595" cy="226441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1731645" y="295275"/>
            <a:ext cx="5639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Поведенческие реакции в градиенте фактора</a:t>
            </a:r>
            <a:endParaRPr lang="ru-RU" altLang="en-US"/>
          </a:p>
        </p:txBody>
      </p:sp>
      <p:sp>
        <p:nvSpPr>
          <p:cNvPr id="9" name="Замещающее содержимое 8"/>
          <p:cNvSpPr/>
          <p:nvPr>
            <p:ph sz="quarter" idx="3"/>
          </p:nvPr>
        </p:nvSpPr>
        <p:spPr>
          <a:xfrm>
            <a:off x="1501140" y="3399155"/>
            <a:ext cx="5869940" cy="561340"/>
          </a:xfrm>
        </p:spPr>
        <p:txBody>
          <a:bodyPr/>
          <a:p>
            <a:pPr marL="0" indent="0" algn="ctr">
              <a:buNone/>
            </a:pPr>
            <a:r>
              <a:rPr lang="ru-RU" altLang="en-US"/>
              <a:t>Температурный орган</a:t>
            </a:r>
            <a:endParaRPr lang="ru-RU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2230"/>
            <a:ext cx="7772400" cy="728980"/>
          </a:xfrm>
        </p:spPr>
        <p:txBody>
          <a:bodyPr/>
          <a:p>
            <a:r>
              <a:rPr lang="ru-RU" altLang="en-US" sz="2800"/>
              <a:t>ЧСС в ответ на изменение температуры</a:t>
            </a:r>
            <a:endParaRPr lang="ru-RU" altLang="en-US" sz="2800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6060" y="1378585"/>
            <a:ext cx="4522470" cy="531685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rcRect b="45566"/>
          <a:stretch>
            <a:fillRect/>
          </a:stretch>
        </p:blipFill>
        <p:spPr>
          <a:xfrm>
            <a:off x="4434840" y="791210"/>
            <a:ext cx="4222750" cy="1438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5076190" y="2652395"/>
            <a:ext cx="35814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Частота сердцебиения у мидий чутко реагирует на влияние разных экологических факторов</a:t>
            </a:r>
            <a:endParaRPr lang="ru-RU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501900"/>
            <a:ext cx="8686800" cy="1143000"/>
          </a:xfrm>
        </p:spPr>
        <p:txBody>
          <a:bodyPr/>
          <a:p>
            <a:r>
              <a:rPr lang="ru-RU" altLang="en-US" sz="6000">
                <a:sym typeface="+mn-ea"/>
              </a:rPr>
              <a:t>Как действуют экологические факторы?</a:t>
            </a:r>
            <a:endParaRPr lang="ru-RU" altLang="en-US" sz="6000">
              <a:sym typeface="+mn-ea"/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1631950" y="4191000"/>
            <a:ext cx="57486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/>
              <a:t>Или  почему жизнедеятельность организма зависит от внешних влияний?</a:t>
            </a:r>
            <a:endParaRPr lang="ru-RU" altLang="en-US"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244600" y="347663"/>
            <a:ext cx="6858000" cy="2387600"/>
          </a:xfrm>
        </p:spPr>
        <p:txBody>
          <a:bodyPr/>
          <a:p>
            <a:r>
              <a:rPr lang="ru-RU" altLang="en-US">
                <a:sym typeface="+mn-ea"/>
              </a:rPr>
              <a:t>Почему зависимость имеет вид колокола?</a:t>
            </a:r>
            <a:br>
              <a:rPr lang="ru-RU" altLang="en-US"/>
            </a:br>
            <a:endParaRPr lang="ru-RU" altLang="en-US"/>
          </a:p>
        </p:txBody>
      </p:sp>
      <p:pic>
        <p:nvPicPr>
          <p:cNvPr id="2051" name="Picture 5" descr="R3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2312670"/>
            <a:ext cx="6838950" cy="4108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29540"/>
            <a:ext cx="7772400" cy="718820"/>
          </a:xfrm>
        </p:spPr>
        <p:txBody>
          <a:bodyPr/>
          <a:p>
            <a:r>
              <a:rPr lang="ru-RU" altLang="en-US" sz="2000"/>
              <a:t>Важную роль в формировании «купола  толерантности» играет связь активности ферментов с параметрами внутриклеточной среды</a:t>
            </a:r>
            <a:endParaRPr lang="ru-RU" altLang="en-US" sz="20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quarter" idx="2"/>
          </p:nvPr>
        </p:nvPicPr>
        <p:blipFill>
          <a:blip r:embed="rId1"/>
          <a:stretch>
            <a:fillRect/>
          </a:stretch>
        </p:blipFill>
        <p:spPr>
          <a:xfrm>
            <a:off x="3225800" y="948055"/>
            <a:ext cx="2870200" cy="1219200"/>
          </a:xfrm>
          <a:prstGeom prst="rect">
            <a:avLst/>
          </a:prstGeom>
        </p:spPr>
      </p:pic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10765"/>
            <a:ext cx="6096000" cy="4572000"/>
          </a:xfrm>
          <a:prstGeom prst="rect">
            <a:avLst/>
          </a:prstGeom>
        </p:spPr>
      </p:pic>
      <p:sp>
        <p:nvSpPr>
          <p:cNvPr id="15" name="Текстовое поле 14"/>
          <p:cNvSpPr txBox="1"/>
          <p:nvPr/>
        </p:nvSpPr>
        <p:spPr>
          <a:xfrm>
            <a:off x="6148070" y="1977390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https://slideplayer.com</a:t>
            </a:r>
            <a:endParaRPr lang="ru-RU" altLang="en-US" sz="1000"/>
          </a:p>
        </p:txBody>
      </p:sp>
      <p:sp>
        <p:nvSpPr>
          <p:cNvPr id="16" name="Текстовое поле 15"/>
          <p:cNvSpPr txBox="1"/>
          <p:nvPr/>
        </p:nvSpPr>
        <p:spPr>
          <a:xfrm>
            <a:off x="5561330" y="5746115"/>
            <a:ext cx="205867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>
                <a:solidFill>
                  <a:schemeClr val="bg2"/>
                </a:solidFill>
              </a:rPr>
              <a:t>http://slideplayer.com/9563262/30/images/6/Effect+of+Temperature%2C+pH%2C+and+Substrate+Concentration+on+Enzyme+Activity.jpg</a:t>
            </a:r>
            <a:endParaRPr lang="ru-RU" altLang="en-US" sz="10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550" y="1043305"/>
            <a:ext cx="8604250" cy="892810"/>
          </a:xfrm>
        </p:spPr>
        <p:txBody>
          <a:bodyPr/>
          <a:p>
            <a:r>
              <a:rPr lang="ru-RU" altLang="en-US" sz="4000"/>
              <a:t>Какие два экологических фактора есть в среде обитания </a:t>
            </a:r>
            <a:r>
              <a:rPr lang="ru-RU" altLang="en-US" sz="4000" i="1"/>
              <a:t>любого </a:t>
            </a:r>
            <a:r>
              <a:rPr lang="ru-RU" altLang="en-US" sz="4000"/>
              <a:t>организма?</a:t>
            </a:r>
            <a:endParaRPr lang="ru-RU" altLang="en-US" sz="4000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151765" y="2434590"/>
            <a:ext cx="8719185" cy="4039235"/>
          </a:xfrm>
        </p:spPr>
        <p:txBody>
          <a:bodyPr/>
          <a:p>
            <a:pPr lvl="1"/>
            <a:r>
              <a:rPr lang="ru-RU" altLang="en-US"/>
              <a:t>Температура (температура есть в любой среде для любого организма)</a:t>
            </a:r>
            <a:endParaRPr lang="ru-RU" altLang="en-US"/>
          </a:p>
          <a:p>
            <a:pPr lvl="1"/>
            <a:r>
              <a:rPr lang="ru-RU" altLang="en-US"/>
              <a:t>«Соленость» (клетки всегда живут в растворах, важен осмос)</a:t>
            </a:r>
            <a:endParaRPr lang="ru-RU" altLang="en-US"/>
          </a:p>
          <a:p>
            <a:pPr marL="914400" lvl="2" indent="0">
              <a:buNone/>
            </a:pP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2773680"/>
            <a:ext cx="7772400" cy="1143000"/>
          </a:xfrm>
        </p:spPr>
        <p:txBody>
          <a:bodyPr/>
          <a:p>
            <a:r>
              <a:rPr lang="ru-RU" altLang="en-US"/>
              <a:t>Влияние температуры</a:t>
            </a:r>
            <a:endParaRPr lang="ru-RU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41300"/>
            <a:ext cx="7772400" cy="749300"/>
          </a:xfrm>
        </p:spPr>
        <p:txBody>
          <a:bodyPr/>
          <a:p>
            <a:r>
              <a:rPr lang="ru-RU" altLang="ru-RU">
                <a:sym typeface="+mn-ea"/>
              </a:rPr>
              <a:t>Эктотермы и Эндотермы</a:t>
            </a:r>
            <a:br>
              <a:rPr lang="ru-RU" altLang="ru-RU"/>
            </a:b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22240" y="825500"/>
            <a:ext cx="3715385" cy="580009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" y="825500"/>
            <a:ext cx="4841875" cy="4469765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231775" y="5295265"/>
            <a:ext cx="479425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000"/>
              <a:t>https://bio1152.nicerweb.com/Locked/media/ch40/thermoregulation.html</a:t>
            </a:r>
            <a:endParaRPr lang="ru-RU" altLang="en-US" sz="1000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682240" y="598043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200"/>
              <a:t>https://science.sciencemag.org/content/363/6425/eaat4220/tab-figures-data</a:t>
            </a:r>
            <a:endParaRPr lang="ru-RU" altLang="en-US"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67005"/>
            <a:ext cx="7772400" cy="729615"/>
          </a:xfrm>
        </p:spPr>
        <p:txBody>
          <a:bodyPr/>
          <a:p>
            <a:r>
              <a:rPr lang="ru-RU" altLang="en-US" sz="3200"/>
              <a:t>Активность ферментов и температура</a:t>
            </a:r>
            <a:endParaRPr lang="ru-RU" altLang="en-US" sz="32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975" y="2940050"/>
            <a:ext cx="4633595" cy="3089910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93345" y="1207135"/>
            <a:ext cx="2870200" cy="1219200"/>
          </a:xfrm>
          <a:prstGeom prst="rect">
            <a:avLst/>
          </a:prstGeom>
        </p:spPr>
      </p:pic>
      <p:pic>
        <p:nvPicPr>
          <p:cNvPr id="7" name="Замещающее содержимое 6"/>
          <p:cNvPicPr>
            <a:picLocks noChangeAspect="1"/>
          </p:cNvPicPr>
          <p:nvPr>
            <p:ph sz="quarter" idx="3"/>
          </p:nvPr>
        </p:nvPicPr>
        <p:blipFill>
          <a:blip r:embed="rId3"/>
          <a:srcRect t="5506"/>
          <a:stretch>
            <a:fillRect/>
          </a:stretch>
        </p:blipFill>
        <p:spPr>
          <a:xfrm>
            <a:off x="4759325" y="2940685"/>
            <a:ext cx="4358005" cy="308927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93345" y="242633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https://slideplayer.com</a:t>
            </a:r>
            <a:endParaRPr lang="ru-RU" altLang="en-US" sz="1000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93345" y="604393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https://sachabiochem0001.wordpress.com/2013/04/09/factors-affecting-enzyme-activity/</a:t>
            </a:r>
            <a:endParaRPr lang="ru-RU" altLang="en-US" sz="1000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4853940" y="6049645"/>
            <a:ext cx="262636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https://slideplayer.com</a:t>
            </a:r>
            <a:endParaRPr lang="ru-RU" altLang="en-US" sz="10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3421380" y="1180465"/>
            <a:ext cx="5543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Физико-химические свойства белков зависят от температуры </a:t>
            </a:r>
            <a:endParaRPr lang="ru-RU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/>
              <a:t>Существуют организмы адаптированные как к низким температурам, так и к высоким</a:t>
            </a:r>
            <a:endParaRPr lang="ru-RU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63525"/>
            <a:ext cx="7772400" cy="1143000"/>
          </a:xfrm>
        </p:spPr>
        <p:txBody>
          <a:bodyPr/>
          <a:p>
            <a:r>
              <a:rPr lang="ru-RU" altLang="en-US" sz="4000"/>
              <a:t>Многообразие микроорганизмов по отношению к температуре</a:t>
            </a:r>
            <a:endParaRPr lang="ru-RU" altLang="en-US" sz="4000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5800" y="1628140"/>
            <a:ext cx="7880985" cy="4126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Среда расчленяется на составляющие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894205" y="3134360"/>
            <a:ext cx="1704975" cy="872490"/>
          </a:xfrm>
        </p:spPr>
        <p:txBody>
          <a:bodyPr/>
          <a:p>
            <a:pPr marL="0" indent="0">
              <a:buNone/>
            </a:pPr>
            <a:r>
              <a:rPr lang="ru-RU" altLang="en-US"/>
              <a:t>Среда</a:t>
            </a:r>
            <a:endParaRPr lang="ru-RU" altLang="en-US"/>
          </a:p>
        </p:txBody>
      </p:sp>
      <p:grpSp>
        <p:nvGrpSpPr>
          <p:cNvPr id="22" name="Группа 21"/>
          <p:cNvGrpSpPr/>
          <p:nvPr/>
        </p:nvGrpSpPr>
        <p:grpSpPr>
          <a:xfrm>
            <a:off x="3520515" y="2780030"/>
            <a:ext cx="2097965" cy="1111885"/>
            <a:chOff x="4972" y="5513"/>
            <a:chExt cx="1320" cy="907"/>
          </a:xfrm>
        </p:grpSpPr>
        <p:cxnSp>
          <p:nvCxnSpPr>
            <p:cNvPr id="4" name="Прямая со стрелкой 3"/>
            <p:cNvCxnSpPr/>
            <p:nvPr/>
          </p:nvCxnSpPr>
          <p:spPr>
            <a:xfrm flipV="1">
              <a:off x="4975" y="5513"/>
              <a:ext cx="1317" cy="566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/>
            <p:cNvCxnSpPr/>
            <p:nvPr/>
          </p:nvCxnSpPr>
          <p:spPr>
            <a:xfrm>
              <a:off x="4972" y="6073"/>
              <a:ext cx="1320" cy="347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/>
            <p:nvPr/>
          </p:nvCxnSpPr>
          <p:spPr>
            <a:xfrm flipV="1">
              <a:off x="4972" y="5967"/>
              <a:ext cx="1320" cy="107"/>
            </a:xfrm>
            <a:prstGeom prst="straightConnector1">
              <a:avLst/>
            </a:prstGeom>
            <a:ln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Замещающее содержимое 2"/>
          <p:cNvSpPr>
            <a:spLocks noGrp="1"/>
          </p:cNvSpPr>
          <p:nvPr/>
        </p:nvSpPr>
        <p:spPr>
          <a:xfrm>
            <a:off x="5681980" y="2261870"/>
            <a:ext cx="823595" cy="87249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ru-RU"/>
              <a:t>F1</a:t>
            </a:r>
            <a:endParaRPr lang="en-US" altLang="ru-RU"/>
          </a:p>
        </p:txBody>
      </p:sp>
      <p:sp>
        <p:nvSpPr>
          <p:cNvPr id="6" name="Замещающее содержимое 2"/>
          <p:cNvSpPr>
            <a:spLocks noGrp="1"/>
          </p:cNvSpPr>
          <p:nvPr/>
        </p:nvSpPr>
        <p:spPr>
          <a:xfrm>
            <a:off x="5665470" y="2962910"/>
            <a:ext cx="823595" cy="87249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ru-RU"/>
              <a:t>F2</a:t>
            </a:r>
            <a:endParaRPr lang="en-US" altLang="ru-RU"/>
          </a:p>
        </p:txBody>
      </p:sp>
      <p:sp>
        <p:nvSpPr>
          <p:cNvPr id="7" name="Замещающее содержимое 2"/>
          <p:cNvSpPr>
            <a:spLocks noGrp="1"/>
          </p:cNvSpPr>
          <p:nvPr/>
        </p:nvSpPr>
        <p:spPr>
          <a:xfrm>
            <a:off x="5648960" y="3592195"/>
            <a:ext cx="823595" cy="87249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ru-RU"/>
              <a:t>F3</a:t>
            </a:r>
            <a:endParaRPr lang="en-US" altLang="ru-RU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У многоклеточных эукариот не все так просто...</a:t>
            </a:r>
            <a:endParaRPr lang="ru-RU" altLang="en-US"/>
          </a:p>
        </p:txBody>
      </p:sp>
      <p:sp>
        <p:nvSpPr>
          <p:cNvPr id="8" name="Замещающее содержимое 7"/>
          <p:cNvSpPr>
            <a:spLocks noGrp="1"/>
          </p:cNvSpPr>
          <p:nvPr>
            <p:ph idx="1"/>
          </p:nvPr>
        </p:nvSpPr>
        <p:spPr>
          <a:xfrm>
            <a:off x="685800" y="2115820"/>
            <a:ext cx="7772400" cy="4114800"/>
          </a:xfrm>
        </p:spPr>
        <p:txBody>
          <a:bodyPr/>
          <a:p>
            <a:r>
              <a:rPr lang="ru-RU" altLang="ru-RU"/>
              <a:t>Высокая температура - потеря влаги</a:t>
            </a:r>
            <a:endParaRPr lang="ru-RU" altLang="ru-RU"/>
          </a:p>
          <a:p>
            <a:pPr marL="457200" lvl="1" indent="0">
              <a:buNone/>
            </a:pPr>
            <a:r>
              <a:rPr lang="ru-RU" altLang="ru-RU"/>
              <a:t>Почему есть организмы, способные жить при  экстремально высоких температурах?</a:t>
            </a:r>
            <a:endParaRPr lang="ru-RU" altLang="ru-RU"/>
          </a:p>
          <a:p>
            <a:r>
              <a:rPr lang="ru-RU" altLang="ru-RU"/>
              <a:t>Низкая температура - замерзание воды, разрушение клеток.</a:t>
            </a:r>
            <a:endParaRPr lang="ru-RU" altLang="ru-RU"/>
          </a:p>
          <a:p>
            <a:pPr marL="457200" lvl="1" indent="0">
              <a:buNone/>
            </a:pPr>
            <a:r>
              <a:rPr lang="ru-RU" altLang="ru-RU" sz="2800"/>
              <a:t>Почему есть организмы, способные жить при экстремально низких температурах?</a:t>
            </a:r>
            <a:endParaRPr lang="ru-RU" altLang="ru-RU" sz="2800"/>
          </a:p>
          <a:p>
            <a:pPr lvl="2"/>
            <a:r>
              <a:rPr lang="ru-RU" altLang="ru-RU" sz="2400"/>
              <a:t>Закаливание</a:t>
            </a:r>
            <a:endParaRPr lang="ru-RU" altLang="ru-RU" sz="2400"/>
          </a:p>
          <a:p>
            <a:pPr lvl="2"/>
            <a:r>
              <a:rPr lang="ru-RU" altLang="ru-RU" sz="2400"/>
              <a:t>Криопротекторы</a:t>
            </a:r>
            <a:endParaRPr lang="ru-RU" altLang="ru-RU" sz="2400"/>
          </a:p>
          <a:p>
            <a:pPr marL="914400" lvl="2" indent="0">
              <a:buNone/>
            </a:pPr>
            <a:r>
              <a:rPr lang="ru-RU" altLang="ru-RU"/>
              <a:t> </a:t>
            </a:r>
            <a:endParaRPr lang="ru-RU" alt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У эктотермных животных не все так просто..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" y="1903730"/>
            <a:ext cx="8632190" cy="356616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94640" y="5791200"/>
            <a:ext cx="8526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Животные-эктотермы способны активно регулировать темпреатуру своего тела путем выбора местообитаний с разным микроклиматом</a:t>
            </a:r>
            <a:endParaRPr lang="ru-RU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Не все так просто...</a:t>
            </a:r>
            <a:endParaRPr lang="ru-RU" altLang="en-US"/>
          </a:p>
        </p:txBody>
      </p:sp>
      <p:sp>
        <p:nvSpPr>
          <p:cNvPr id="8" name="Замещающее содержимое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ru-RU"/>
              <a:t>Почему одна и та же температура осенью и весной вызывает принципиально разные реакции у организмов?</a:t>
            </a:r>
            <a:endParaRPr lang="ru-RU" altLang="ru-R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495"/>
            <a:ext cx="7772400" cy="752475"/>
          </a:xfrm>
        </p:spPr>
        <p:txBody>
          <a:bodyPr/>
          <a:p>
            <a:r>
              <a:rPr lang="ru-RU" altLang="ru-RU"/>
              <a:t>Свет, как сигнальный фактор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00" y="1003300"/>
            <a:ext cx="4898390" cy="564705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rcRect b="19513"/>
          <a:stretch>
            <a:fillRect/>
          </a:stretch>
        </p:blipFill>
        <p:spPr>
          <a:xfrm>
            <a:off x="4657090" y="771525"/>
            <a:ext cx="4407535" cy="19424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Текстовое поле 5"/>
          <p:cNvSpPr txBox="1"/>
          <p:nvPr/>
        </p:nvSpPr>
        <p:spPr>
          <a:xfrm>
            <a:off x="5185410" y="3267075"/>
            <a:ext cx="3638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Пр разном режиме освещенности продолжительность развития личинок изменяется.</a:t>
            </a:r>
            <a:endParaRPr lang="ru-RU" alt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365" y="4886325"/>
            <a:ext cx="2093595" cy="176403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48590"/>
            <a:ext cx="7772400" cy="892175"/>
          </a:xfrm>
        </p:spPr>
        <p:txBody>
          <a:bodyPr/>
          <a:p>
            <a:r>
              <a:rPr lang="ru-RU" altLang="en-US"/>
              <a:t>Не все так просто...</a:t>
            </a:r>
            <a:endParaRPr lang="ru-RU" altLang="en-US"/>
          </a:p>
        </p:txBody>
      </p:sp>
      <p:sp>
        <p:nvSpPr>
          <p:cNvPr id="12" name="Замещающее содержимое 11"/>
          <p:cNvSpPr>
            <a:spLocks noGrp="1"/>
          </p:cNvSpPr>
          <p:nvPr>
            <p:ph sz="half" idx="1"/>
          </p:nvPr>
        </p:nvSpPr>
        <p:spPr>
          <a:xfrm>
            <a:off x="204470" y="848995"/>
            <a:ext cx="8816975" cy="3515995"/>
          </a:xfrm>
        </p:spPr>
        <p:txBody>
          <a:bodyPr/>
          <a:p>
            <a:pPr marL="0" indent="0">
              <a:buNone/>
            </a:pPr>
            <a:r>
              <a:rPr lang="ru-RU" altLang="ru-RU" sz="2800"/>
              <a:t>Продолжительность развития некоторых организмов зависит от накопленной температуры</a:t>
            </a:r>
            <a:r>
              <a:rPr lang="en-US" altLang="ru-RU" sz="2800"/>
              <a:t>.</a:t>
            </a:r>
            <a:endParaRPr lang="en-US" altLang="ru-RU" sz="2800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1"/>
          <a:srcRect l="46647" t="20825" r="6790" b="15073"/>
          <a:stretch>
            <a:fillRect/>
          </a:stretch>
        </p:blipFill>
        <p:spPr>
          <a:xfrm>
            <a:off x="37465" y="2199640"/>
            <a:ext cx="4113530" cy="3185795"/>
          </a:xfrm>
          <a:prstGeom prst="rect">
            <a:avLst/>
          </a:prstGeom>
        </p:spPr>
      </p:pic>
      <p:sp>
        <p:nvSpPr>
          <p:cNvPr id="17" name="Текстовое поле 16"/>
          <p:cNvSpPr txBox="1"/>
          <p:nvPr/>
        </p:nvSpPr>
        <p:spPr>
          <a:xfrm>
            <a:off x="37465" y="5385435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https://projects.ncsu.edu/cals/course/ent425/images/tutorials/ecology/physiological/phystime2.gif</a:t>
            </a:r>
            <a:endParaRPr lang="ru-RU" altLang="en-US" sz="1000"/>
          </a:p>
        </p:txBody>
      </p:sp>
      <p:sp>
        <p:nvSpPr>
          <p:cNvPr id="18" name="Замещающее содержимое 11"/>
          <p:cNvSpPr>
            <a:spLocks noGrp="1"/>
          </p:cNvSpPr>
          <p:nvPr/>
        </p:nvSpPr>
        <p:spPr>
          <a:xfrm>
            <a:off x="4685665" y="1877695"/>
            <a:ext cx="3848735" cy="199580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altLang="ru-RU" sz="2000"/>
              <a:t>Пусть </a:t>
            </a:r>
            <a:endParaRPr lang="ru-RU" altLang="ru-RU" sz="2000"/>
          </a:p>
          <a:p>
            <a:pPr marL="0" indent="0">
              <a:buNone/>
            </a:pPr>
            <a:r>
              <a:rPr lang="en-US" altLang="ru-RU" sz="2000"/>
              <a:t>a - </a:t>
            </a:r>
            <a:r>
              <a:rPr lang="ru-RU" altLang="ru-RU" sz="2000"/>
              <a:t>порог развития</a:t>
            </a:r>
            <a:endParaRPr lang="ru-RU" altLang="ru-RU" sz="2000"/>
          </a:p>
          <a:p>
            <a:pPr marL="0" indent="0">
              <a:buNone/>
            </a:pPr>
            <a:r>
              <a:rPr lang="en-US" altLang="ru-RU" sz="2000"/>
              <a:t>y - </a:t>
            </a:r>
            <a:r>
              <a:rPr lang="ru-RU" altLang="ru-RU" sz="2000"/>
              <a:t>время развития</a:t>
            </a:r>
            <a:endParaRPr lang="ru-RU" altLang="ru-RU" sz="2000"/>
          </a:p>
          <a:p>
            <a:pPr marL="0" indent="0">
              <a:buNone/>
            </a:pPr>
            <a:r>
              <a:rPr lang="en-US" altLang="ru-RU" sz="2000"/>
              <a:t>t - </a:t>
            </a:r>
            <a:r>
              <a:rPr lang="ru-RU" altLang="ru-RU" sz="2000"/>
              <a:t>температура при которой идет развитие.</a:t>
            </a:r>
            <a:endParaRPr lang="ru-RU" altLang="ru-RU" sz="2000"/>
          </a:p>
          <a:p>
            <a:pPr marL="0" indent="0">
              <a:buNone/>
            </a:pPr>
            <a:endParaRPr lang="ru-RU" altLang="ru-RU" sz="20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4229100" y="3766820"/>
            <a:ext cx="4791710" cy="33534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ru-RU" altLang="ru-RU" sz="2400" b="1">
                <a:sym typeface="+mn-ea"/>
              </a:rPr>
              <a:t>Правило суммы эффективных температур: </a:t>
            </a:r>
            <a:endParaRPr lang="ru-RU" altLang="ru-RU" sz="2400" b="1"/>
          </a:p>
          <a:p>
            <a:pPr marL="0" indent="0">
              <a:buNone/>
            </a:pPr>
            <a:r>
              <a:rPr lang="en-US" altLang="ru-RU" sz="3600">
                <a:latin typeface="+mj-lt"/>
                <a:sym typeface="+mn-ea"/>
              </a:rPr>
              <a:t>y(t-a) = Σt</a:t>
            </a:r>
            <a:r>
              <a:rPr lang="ru-RU" altLang="ru-RU" sz="3600" baseline="-25000">
                <a:latin typeface="+mj-lt"/>
                <a:sym typeface="+mn-ea"/>
              </a:rPr>
              <a:t>эф</a:t>
            </a:r>
            <a:r>
              <a:rPr lang="ru-RU" altLang="ru-RU" sz="2400">
                <a:latin typeface="+mj-lt"/>
                <a:sym typeface="+mn-ea"/>
              </a:rPr>
              <a:t> есть величина постоянная для каждого вида. </a:t>
            </a:r>
            <a:endParaRPr lang="ru-RU" altLang="ru-RU" sz="2400">
              <a:latin typeface="+mj-lt"/>
              <a:sym typeface="+mn-ea"/>
            </a:endParaRPr>
          </a:p>
          <a:p>
            <a:pPr marL="0" indent="0">
              <a:buNone/>
            </a:pPr>
            <a:endParaRPr lang="ru-RU" altLang="ru-RU" sz="2400">
              <a:latin typeface="+mj-lt"/>
              <a:sym typeface="+mn-ea"/>
            </a:endParaRPr>
          </a:p>
          <a:p>
            <a:pPr marL="0" indent="0">
              <a:buNone/>
            </a:pPr>
            <a:r>
              <a:rPr lang="ru-RU" altLang="ru-RU" sz="2000">
                <a:latin typeface="+mj-lt"/>
                <a:sym typeface="+mn-ea"/>
              </a:rPr>
              <a:t>Это уравнение позволяет вычислить сколько потребуется тепла для развития организма.</a:t>
            </a:r>
            <a:endParaRPr lang="ru-RU" altLang="ru-RU" sz="2000">
              <a:latin typeface="+mj-lt"/>
              <a:sym typeface="+mn-ea"/>
            </a:endParaRPr>
          </a:p>
          <a:p>
            <a:pPr marL="0" indent="0">
              <a:buNone/>
            </a:pPr>
            <a:endParaRPr lang="ru-RU" altLang="ru-RU" sz="2000">
              <a:latin typeface="+mj-lt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99085"/>
            <a:ext cx="7772400" cy="869950"/>
          </a:xfrm>
        </p:spPr>
        <p:txBody>
          <a:bodyPr/>
          <a:p>
            <a:r>
              <a:rPr lang="ru-RU" altLang="en-US" sz="3200"/>
              <a:t>Сумма эффективных (активных) температур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59410" y="1613535"/>
            <a:ext cx="8516620" cy="2449830"/>
          </a:xfrm>
        </p:spPr>
        <p:txBody>
          <a:bodyPr/>
          <a:p>
            <a:pPr marL="0" indent="0">
              <a:buNone/>
            </a:pPr>
            <a:r>
              <a:rPr lang="ru-RU" altLang="ru-RU" sz="2800"/>
              <a:t>Сумма активных температур (</a:t>
            </a:r>
            <a:r>
              <a:rPr lang="en-US" altLang="ru-RU" sz="2800">
                <a:latin typeface="+mj-lt"/>
                <a:sym typeface="+mn-ea"/>
              </a:rPr>
              <a:t>Σt</a:t>
            </a:r>
            <a:r>
              <a:rPr lang="ru-RU" altLang="ru-RU" sz="2800" baseline="-25000">
                <a:latin typeface="+mj-lt"/>
                <a:sym typeface="+mn-ea"/>
              </a:rPr>
              <a:t>эф</a:t>
            </a:r>
            <a:r>
              <a:rPr lang="ru-RU" altLang="ru-RU" sz="2800"/>
              <a:t>) — показатель, характеризующий количество тепла, полученного организмом во время развития.</a:t>
            </a:r>
            <a:endParaRPr lang="ru-RU" altLang="ru-RU" sz="2800"/>
          </a:p>
          <a:p>
            <a:pPr marL="0" indent="0">
              <a:buNone/>
            </a:pPr>
            <a:r>
              <a:rPr lang="ru-RU" altLang="ru-RU" sz="2800"/>
              <a:t>Выражается суммой среднесуточных температур, превышающих порог развития (градусо-дни).</a:t>
            </a:r>
            <a:endParaRPr lang="ru-RU" altLang="ru-RU" sz="2800"/>
          </a:p>
          <a:p>
            <a:pPr marL="0" indent="0">
              <a:buNone/>
            </a:pPr>
            <a:endParaRPr lang="ru-RU" altLang="ru-RU" sz="2800"/>
          </a:p>
          <a:p>
            <a:endParaRPr lang="ru-RU" altLang="en-US" sz="2000">
              <a:latin typeface="+mj-l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35"/>
            <a:ext cx="7772400" cy="767080"/>
          </a:xfrm>
        </p:spPr>
        <p:txBody>
          <a:bodyPr/>
          <a:p>
            <a:r>
              <a:rPr lang="ru-RU" altLang="en-US" sz="2400"/>
              <a:t>Сумма эффективных температур для разных видов</a:t>
            </a:r>
            <a:endParaRPr lang="ru-RU" altLang="en-US" sz="2400"/>
          </a:p>
        </p:txBody>
      </p:sp>
      <p:pic>
        <p:nvPicPr>
          <p:cNvPr id="100" name="Замещающее содержимое 99"/>
          <p:cNvPicPr/>
          <p:nvPr>
            <p:ph idx="1"/>
          </p:nvPr>
        </p:nvPicPr>
        <p:blipFill>
          <a:blip r:embed="rId1"/>
          <a:srcRect b="45062"/>
          <a:stretch>
            <a:fillRect/>
          </a:stretch>
        </p:blipFill>
        <p:spPr>
          <a:xfrm>
            <a:off x="1548130" y="692785"/>
            <a:ext cx="6177280" cy="60407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190" y="110490"/>
            <a:ext cx="8825865" cy="1076325"/>
          </a:xfrm>
        </p:spPr>
        <p:txBody>
          <a:bodyPr/>
          <a:p>
            <a:r>
              <a:rPr lang="ru-RU" altLang="en-US" sz="2800"/>
              <a:t>Правило суммы эффективных температур позволяет прогнозировать распределение организмов</a:t>
            </a:r>
            <a:endParaRPr lang="ru-RU" altLang="en-US" sz="28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100" y="1186815"/>
            <a:ext cx="7205345" cy="453199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2393315" y="5914390"/>
            <a:ext cx="4194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Где будет более долгое развитие культурных растений?</a:t>
            </a:r>
            <a:endParaRPr lang="ru-RU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48665" y="10795"/>
            <a:ext cx="7772400" cy="794385"/>
          </a:xfrm>
        </p:spPr>
        <p:txBody>
          <a:bodyPr/>
          <a:p>
            <a:r>
              <a:rPr lang="ru-RU" altLang="en-US" sz="3600"/>
              <a:t>Плотность человеческой популяции</a:t>
            </a:r>
            <a:endParaRPr lang="ru-RU" altLang="en-US" sz="3600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8665" y="1122045"/>
            <a:ext cx="7506970" cy="51231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85800" y="2773680"/>
            <a:ext cx="7772400" cy="1143000"/>
          </a:xfrm>
        </p:spPr>
        <p:txBody>
          <a:bodyPr/>
          <a:p>
            <a:r>
              <a:rPr lang="ru-RU" altLang="en-US"/>
              <a:t>Влияние солености</a:t>
            </a:r>
            <a:endParaRPr lang="en-US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8650" y="2109470"/>
            <a:ext cx="7886700" cy="1898650"/>
          </a:xfrm>
        </p:spPr>
        <p:txBody>
          <a:bodyPr/>
          <a:p>
            <a:r>
              <a:rPr lang="ru-RU" altLang="en-US"/>
              <a:t>Экологические факторы и их влияние на организмы</a:t>
            </a:r>
            <a:endParaRPr lang="ru-RU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13995" y="99060"/>
            <a:ext cx="8846185" cy="713105"/>
          </a:xfrm>
        </p:spPr>
        <p:txBody>
          <a:bodyPr/>
          <a:p>
            <a:r>
              <a:rPr lang="ru-RU" altLang="en-US" sz="3600"/>
              <a:t>Зависимость числа видов от солености</a:t>
            </a:r>
            <a:endParaRPr lang="ru-RU" altLang="en-US" sz="3600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35" y="1837055"/>
            <a:ext cx="8856345" cy="378650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656580" y="5773420"/>
            <a:ext cx="3311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По В.В. Хлебовичу (1962)</a:t>
            </a:r>
            <a:endParaRPr lang="ru-RU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6605" y="19685"/>
            <a:ext cx="7772400" cy="1143000"/>
          </a:xfrm>
        </p:spPr>
        <p:txBody>
          <a:bodyPr/>
          <a:p>
            <a:r>
              <a:rPr lang="ru-RU" altLang="en-US" sz="3200"/>
              <a:t>Осмоконформеры и Осморегуляторы</a:t>
            </a:r>
            <a:endParaRPr lang="ru-RU" altLang="en-US" sz="3200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776605" y="5189220"/>
            <a:ext cx="2540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>
                <a:solidFill>
                  <a:schemeClr val="bg2"/>
                </a:solidFill>
              </a:rPr>
              <a:t>https://batrachos.com/sites/default/files/pictures/Autecology/5_16_osmoregulyaciya%20u%20ryb.jpg</a:t>
            </a:r>
            <a:endParaRPr lang="ru-RU" altLang="en-US" sz="1000">
              <a:solidFill>
                <a:schemeClr val="bg2"/>
              </a:solidFill>
            </a:endParaRPr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1162685"/>
            <a:ext cx="8002270" cy="40265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3"/>
          <p:cNvSpPr txBox="1"/>
          <p:nvPr>
            <p:ph type="title" idx="4294967295"/>
          </p:nvPr>
        </p:nvSpPr>
        <p:spPr>
          <a:xfrm>
            <a:off x="0" y="109855"/>
            <a:ext cx="91440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mes New Roman" panose="02020603050405020304"/>
              <a:buNone/>
            </a:pPr>
            <a:r>
              <a:rPr lang="ru-RU" sz="2400"/>
              <a:t>Жизненный цикл пресноводных двустворок, как результат адаптации к пресной воде</a:t>
            </a:r>
            <a:endParaRPr sz="2400"/>
          </a:p>
        </p:txBody>
      </p:sp>
      <p:pic>
        <p:nvPicPr>
          <p:cNvPr id="534" name="Google Shape;534;p53" descr="Картинки по запросу glochidium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765175"/>
            <a:ext cx="3435985" cy="229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3" descr="Картинки по запросу glochidium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0180" y="3180715"/>
            <a:ext cx="3096260" cy="290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02990" y="765175"/>
            <a:ext cx="5490845" cy="59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3"/>
          <p:cNvSpPr txBox="1"/>
          <p:nvPr/>
        </p:nvSpPr>
        <p:spPr>
          <a:xfrm>
            <a:off x="3602990" y="6002020"/>
            <a:ext cx="2969895" cy="70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800"/>
              <a:buFont typeface="Arial" panose="020B0604020202020204"/>
              <a:buNone/>
            </a:pPr>
            <a:r>
              <a:rPr lang="ru-RU" sz="800" b="0" i="1" u="none">
                <a:solidFill>
                  <a:srgbClr val="FF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https://lh3.googleusercontent.com/proxy/m-lCV-Y1gzuMVz3Wog8tgVepYCmy_Re9FsIuU6J3QEXu4YPlxfryrCUdQQ1ge04cftCz2MMCCr_7lo9Xsf983ojSYCDXFqT-SULBqK3CzleSGLiR8i9bEF8v9IQLx5SA2Psfpb-BkPEv6ZrXA8b-</a:t>
            </a:r>
            <a:endParaRPr sz="800" b="0" i="1" u="none">
              <a:solidFill>
                <a:srgbClr val="FF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326390" y="1122680"/>
            <a:ext cx="8500110" cy="2387600"/>
          </a:xfrm>
        </p:spPr>
        <p:txBody>
          <a:bodyPr/>
          <a:p>
            <a:r>
              <a:rPr lang="ru-RU" altLang="en-US"/>
              <a:t>Многообразие связей организмов с экологическими факторами</a:t>
            </a: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34315"/>
            <a:ext cx="7772400" cy="1124585"/>
          </a:xfrm>
        </p:spPr>
        <p:txBody>
          <a:bodyPr/>
          <a:p>
            <a:r>
              <a:rPr lang="ru-RU" altLang="en-US"/>
              <a:t>Возможные варианты зависимостей</a:t>
            </a:r>
            <a:endParaRPr lang="ru-RU" altLang="en-US"/>
          </a:p>
        </p:txBody>
      </p:sp>
      <p:pic>
        <p:nvPicPr>
          <p:cNvPr id="3075" name="Picture 2" descr="D:\Andrei\Рисунки\Тема3\R3-3.tif"/>
          <p:cNvPicPr>
            <a:picLocks noChangeAspect="1"/>
          </p:cNvPicPr>
          <p:nvPr/>
        </p:nvPicPr>
        <p:blipFill>
          <a:blip r:embed="rId1"/>
          <a:srcRect t="35798" b="7316"/>
          <a:stretch>
            <a:fillRect/>
          </a:stretch>
        </p:blipFill>
        <p:spPr>
          <a:xfrm>
            <a:off x="132080" y="1695450"/>
            <a:ext cx="8778875" cy="3498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6210300" y="5414645"/>
            <a:ext cx="2619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Бродский, 2006</a:t>
            </a:r>
            <a:endParaRPr lang="ru-RU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>
                <a:sym typeface="+mn-ea"/>
              </a:rPr>
              <a:t>Почему зависимости могут выглядеть по-разному?</a:t>
            </a:r>
            <a:br>
              <a:rPr lang="ru-RU" altLang="en-US"/>
            </a:br>
            <a:endParaRPr lang="ru-RU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Вариации в характере связи организмов и факторов среды</a:t>
            </a:r>
            <a:endParaRPr lang="ru-RU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114800"/>
          </a:xfrm>
        </p:spPr>
        <p:txBody>
          <a:bodyPr/>
          <a:p>
            <a:r>
              <a:rPr lang="ru-RU" altLang="en-US"/>
              <a:t>Таксономические вариации</a:t>
            </a:r>
            <a:endParaRPr lang="ru-RU" altLang="en-US"/>
          </a:p>
          <a:p>
            <a:r>
              <a:rPr lang="ru-RU" altLang="en-US"/>
              <a:t>Пространственные вариации</a:t>
            </a:r>
            <a:endParaRPr lang="ru-RU" altLang="en-US"/>
          </a:p>
          <a:p>
            <a:r>
              <a:rPr lang="ru-RU" altLang="en-US"/>
              <a:t>Временные вариации</a:t>
            </a:r>
            <a:endParaRPr lang="ru-RU" altLang="en-US"/>
          </a:p>
          <a:p>
            <a:r>
              <a:rPr lang="ru-RU" altLang="en-US"/>
              <a:t>Онтогенетические вариации</a:t>
            </a:r>
            <a:endParaRPr lang="ru-RU" altLang="en-US"/>
          </a:p>
          <a:p>
            <a:r>
              <a:rPr lang="ru-RU" altLang="en-US"/>
              <a:t>Взаимодействия факторов</a:t>
            </a:r>
            <a:endParaRPr lang="ru-RU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784475"/>
            <a:ext cx="7772400" cy="1143000"/>
          </a:xfrm>
        </p:spPr>
        <p:txBody>
          <a:bodyPr/>
          <a:p>
            <a:r>
              <a:rPr lang="ru-RU" altLang="en-US"/>
              <a:t>Таксономические различия в реакциях на влияние факторов среды</a:t>
            </a:r>
            <a:endParaRPr lang="ru-RU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p>
            <a:r>
              <a:rPr lang="ru-RU" altLang="en-US"/>
              <a:t>Три формы естественного отбора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" y="1708150"/>
            <a:ext cx="4871720" cy="5028565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264150" y="1752600"/>
            <a:ext cx="3556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В результате действия естественного отбора может изменяться и форма «купола толерантности». </a:t>
            </a:r>
            <a:endParaRPr lang="ru-RU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88900"/>
            <a:ext cx="7772400" cy="429260"/>
          </a:xfrm>
        </p:spPr>
        <p:txBody>
          <a:bodyPr/>
          <a:p>
            <a:r>
              <a:rPr lang="ru-RU" altLang="ru-RU" sz="3200"/>
              <a:t>Антибиотики и бактерии</a:t>
            </a:r>
            <a:endParaRPr lang="ru-RU" altLang="ru-RU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155" y="661670"/>
            <a:ext cx="3522345" cy="1891030"/>
          </a:xfrm>
          <a:prstGeom prst="rect">
            <a:avLst/>
          </a:prstGeom>
        </p:spPr>
      </p:pic>
      <p:grpSp>
        <p:nvGrpSpPr>
          <p:cNvPr id="7" name="Группа 6"/>
          <p:cNvGrpSpPr/>
          <p:nvPr/>
        </p:nvGrpSpPr>
        <p:grpSpPr>
          <a:xfrm rot="0">
            <a:off x="415290" y="1671955"/>
            <a:ext cx="2332990" cy="1618615"/>
            <a:chOff x="3599" y="3246"/>
            <a:chExt cx="6916" cy="5064"/>
          </a:xfrm>
        </p:grpSpPr>
        <p:cxnSp>
          <p:nvCxnSpPr>
            <p:cNvPr id="8" name="Прямая со стрелкой 7"/>
            <p:cNvCxnSpPr/>
            <p:nvPr/>
          </p:nvCxnSpPr>
          <p:spPr>
            <a:xfrm>
              <a:off x="3599" y="8111"/>
              <a:ext cx="6917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/>
            <p:cNvCxnSpPr/>
            <p:nvPr/>
          </p:nvCxnSpPr>
          <p:spPr>
            <a:xfrm flipH="1" flipV="1">
              <a:off x="3798" y="3246"/>
              <a:ext cx="1" cy="506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Полилиния 9"/>
          <p:cNvSpPr/>
          <p:nvPr/>
        </p:nvSpPr>
        <p:spPr>
          <a:xfrm>
            <a:off x="542290" y="1993772"/>
            <a:ext cx="1491615" cy="1204595"/>
          </a:xfrm>
          <a:custGeom>
            <a:avLst/>
            <a:gdLst>
              <a:gd name="connsiteX0" fmla="*/ 0 w 2349"/>
              <a:gd name="connsiteY0" fmla="*/ 0 h 1897"/>
              <a:gd name="connsiteX1" fmla="*/ 504 w 2349"/>
              <a:gd name="connsiteY1" fmla="*/ 1447 h 1897"/>
              <a:gd name="connsiteX2" fmla="*/ 2349 w 2349"/>
              <a:gd name="connsiteY2" fmla="*/ 1897 h 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" h="1897">
                <a:moveTo>
                  <a:pt x="0" y="0"/>
                </a:moveTo>
                <a:cubicBezTo>
                  <a:pt x="180" y="760"/>
                  <a:pt x="141" y="880"/>
                  <a:pt x="504" y="1447"/>
                </a:cubicBezTo>
                <a:cubicBezTo>
                  <a:pt x="866" y="2014"/>
                  <a:pt x="1416" y="1751"/>
                  <a:pt x="2349" y="1897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15" name="Группа 14"/>
          <p:cNvGrpSpPr/>
          <p:nvPr/>
        </p:nvGrpSpPr>
        <p:grpSpPr>
          <a:xfrm rot="0">
            <a:off x="398145" y="4426585"/>
            <a:ext cx="2332990" cy="1618615"/>
            <a:chOff x="3599" y="3246"/>
            <a:chExt cx="6916" cy="5064"/>
          </a:xfrm>
        </p:grpSpPr>
        <p:cxnSp>
          <p:nvCxnSpPr>
            <p:cNvPr id="16" name="Прямая со стрелкой 15"/>
            <p:cNvCxnSpPr/>
            <p:nvPr/>
          </p:nvCxnSpPr>
          <p:spPr>
            <a:xfrm>
              <a:off x="3599" y="8111"/>
              <a:ext cx="6917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/>
            <p:cNvCxnSpPr/>
            <p:nvPr/>
          </p:nvCxnSpPr>
          <p:spPr>
            <a:xfrm flipH="1" flipV="1">
              <a:off x="3798" y="3246"/>
              <a:ext cx="1" cy="506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Полилиния 17"/>
          <p:cNvSpPr/>
          <p:nvPr/>
        </p:nvSpPr>
        <p:spPr>
          <a:xfrm flipV="1">
            <a:off x="631825" y="4695704"/>
            <a:ext cx="1797050" cy="1211973"/>
          </a:xfrm>
          <a:custGeom>
            <a:avLst/>
            <a:gdLst>
              <a:gd name="connsiteX0" fmla="*/ 0 w 2830"/>
              <a:gd name="connsiteY0" fmla="*/ 0 h 1908"/>
              <a:gd name="connsiteX1" fmla="*/ 1400 w 2830"/>
              <a:gd name="connsiteY1" fmla="*/ 1908 h 1908"/>
              <a:gd name="connsiteX2" fmla="*/ 2830 w 2830"/>
              <a:gd name="connsiteY2" fmla="*/ 60 h 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0" h="1909">
                <a:moveTo>
                  <a:pt x="0" y="0"/>
                </a:moveTo>
                <a:cubicBezTo>
                  <a:pt x="245" y="-26"/>
                  <a:pt x="523" y="1939"/>
                  <a:pt x="1400" y="1908"/>
                </a:cubicBezTo>
                <a:cubicBezTo>
                  <a:pt x="2277" y="1877"/>
                  <a:pt x="2582" y="35"/>
                  <a:pt x="2830" y="60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7" name="Текстовое поле 26"/>
          <p:cNvSpPr txBox="1"/>
          <p:nvPr/>
        </p:nvSpPr>
        <p:spPr>
          <a:xfrm>
            <a:off x="207645" y="3291205"/>
            <a:ext cx="3124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600"/>
              <a:t>Допустимая концентрация антибиотика </a:t>
            </a:r>
            <a:endParaRPr lang="ru-RU" altLang="en-US" sz="1600"/>
          </a:p>
        </p:txBody>
      </p:sp>
      <p:sp>
        <p:nvSpPr>
          <p:cNvPr id="33" name="Текстовое поле 32"/>
          <p:cNvSpPr txBox="1"/>
          <p:nvPr/>
        </p:nvSpPr>
        <p:spPr>
          <a:xfrm rot="16200000">
            <a:off x="-605155" y="2263775"/>
            <a:ext cx="146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Частота</a:t>
            </a:r>
            <a:endParaRPr lang="ru-RU" altLang="en-US"/>
          </a:p>
        </p:txBody>
      </p:sp>
      <p:sp>
        <p:nvSpPr>
          <p:cNvPr id="22" name="Стрелка влево 21"/>
          <p:cNvSpPr/>
          <p:nvPr/>
        </p:nvSpPr>
        <p:spPr>
          <a:xfrm rot="17880000">
            <a:off x="762635" y="2287905"/>
            <a:ext cx="571500" cy="1854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3" name="Стрелка влево 22"/>
          <p:cNvSpPr/>
          <p:nvPr/>
        </p:nvSpPr>
        <p:spPr>
          <a:xfrm rot="17880000">
            <a:off x="618490" y="2059305"/>
            <a:ext cx="571500" cy="1854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4" name="Стрелка влево 23"/>
          <p:cNvSpPr/>
          <p:nvPr/>
        </p:nvSpPr>
        <p:spPr>
          <a:xfrm rot="17880000">
            <a:off x="881380" y="2503805"/>
            <a:ext cx="571500" cy="1854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8" name="Текстовое поле 37"/>
          <p:cNvSpPr txBox="1"/>
          <p:nvPr/>
        </p:nvSpPr>
        <p:spPr>
          <a:xfrm>
            <a:off x="414020" y="1518920"/>
            <a:ext cx="23348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600"/>
              <a:t>Действие отбора</a:t>
            </a:r>
            <a:endParaRPr lang="ru-RU" altLang="en-US" sz="16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207645" y="6045835"/>
            <a:ext cx="31242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600"/>
              <a:t>Допустимая концентрация антибиотика </a:t>
            </a:r>
            <a:endParaRPr lang="ru-RU" altLang="en-US" sz="1600"/>
          </a:p>
        </p:txBody>
      </p:sp>
      <p:sp>
        <p:nvSpPr>
          <p:cNvPr id="6" name="Текстовое поле 5"/>
          <p:cNvSpPr txBox="1"/>
          <p:nvPr/>
        </p:nvSpPr>
        <p:spPr>
          <a:xfrm rot="16200000">
            <a:off x="-628015" y="5117465"/>
            <a:ext cx="1463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Частота</a:t>
            </a:r>
            <a:endParaRPr lang="ru-RU" altLang="en-US"/>
          </a:p>
        </p:txBody>
      </p:sp>
      <p:grpSp>
        <p:nvGrpSpPr>
          <p:cNvPr id="11" name="Группа 10"/>
          <p:cNvGrpSpPr/>
          <p:nvPr/>
        </p:nvGrpSpPr>
        <p:grpSpPr>
          <a:xfrm rot="0">
            <a:off x="6648450" y="1517650"/>
            <a:ext cx="2332990" cy="1618615"/>
            <a:chOff x="3599" y="3246"/>
            <a:chExt cx="6916" cy="5064"/>
          </a:xfrm>
        </p:grpSpPr>
        <p:cxnSp>
          <p:nvCxnSpPr>
            <p:cNvPr id="12" name="Прямая со стрелкой 11"/>
            <p:cNvCxnSpPr/>
            <p:nvPr/>
          </p:nvCxnSpPr>
          <p:spPr>
            <a:xfrm>
              <a:off x="3599" y="8111"/>
              <a:ext cx="6917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2"/>
            <p:cNvCxnSpPr/>
            <p:nvPr/>
          </p:nvCxnSpPr>
          <p:spPr>
            <a:xfrm flipH="1" flipV="1">
              <a:off x="3798" y="3246"/>
              <a:ext cx="1" cy="506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Полилиния 13"/>
          <p:cNvSpPr/>
          <p:nvPr/>
        </p:nvSpPr>
        <p:spPr>
          <a:xfrm>
            <a:off x="6775450" y="1839467"/>
            <a:ext cx="1491615" cy="1204595"/>
          </a:xfrm>
          <a:custGeom>
            <a:avLst/>
            <a:gdLst>
              <a:gd name="connsiteX0" fmla="*/ 0 w 2349"/>
              <a:gd name="connsiteY0" fmla="*/ 0 h 1897"/>
              <a:gd name="connsiteX1" fmla="*/ 504 w 2349"/>
              <a:gd name="connsiteY1" fmla="*/ 1447 h 1897"/>
              <a:gd name="connsiteX2" fmla="*/ 2349 w 2349"/>
              <a:gd name="connsiteY2" fmla="*/ 1897 h 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" h="1897">
                <a:moveTo>
                  <a:pt x="0" y="0"/>
                </a:moveTo>
                <a:cubicBezTo>
                  <a:pt x="180" y="760"/>
                  <a:pt x="141" y="880"/>
                  <a:pt x="504" y="1447"/>
                </a:cubicBezTo>
                <a:cubicBezTo>
                  <a:pt x="866" y="2014"/>
                  <a:pt x="1416" y="1751"/>
                  <a:pt x="2349" y="1897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6369050" y="3136900"/>
            <a:ext cx="26130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600"/>
              <a:t>Концентрация </a:t>
            </a:r>
            <a:endParaRPr lang="ru-RU" altLang="en-US" sz="1600"/>
          </a:p>
          <a:p>
            <a:pPr algn="ctr"/>
            <a:r>
              <a:rPr lang="ru-RU" altLang="en-US" sz="1600"/>
              <a:t>антибиотика в среде</a:t>
            </a:r>
            <a:endParaRPr lang="ru-RU" altLang="en-US" sz="1600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6019165" y="1471295"/>
            <a:ext cx="69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P</a:t>
            </a:r>
            <a:endParaRPr lang="en-US" altLang="en-US"/>
          </a:p>
        </p:txBody>
      </p:sp>
      <p:grpSp>
        <p:nvGrpSpPr>
          <p:cNvPr id="29" name="Группа 28"/>
          <p:cNvGrpSpPr/>
          <p:nvPr/>
        </p:nvGrpSpPr>
        <p:grpSpPr>
          <a:xfrm rot="0">
            <a:off x="6648450" y="4426585"/>
            <a:ext cx="2332990" cy="1618615"/>
            <a:chOff x="3599" y="3246"/>
            <a:chExt cx="6916" cy="5064"/>
          </a:xfrm>
        </p:grpSpPr>
        <p:cxnSp>
          <p:nvCxnSpPr>
            <p:cNvPr id="30" name="Прямая со стрелкой 29"/>
            <p:cNvCxnSpPr/>
            <p:nvPr/>
          </p:nvCxnSpPr>
          <p:spPr>
            <a:xfrm>
              <a:off x="3599" y="8111"/>
              <a:ext cx="6917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/>
            <p:cNvCxnSpPr/>
            <p:nvPr/>
          </p:nvCxnSpPr>
          <p:spPr>
            <a:xfrm flipH="1" flipV="1">
              <a:off x="3798" y="3246"/>
              <a:ext cx="1" cy="506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Полилиния 31"/>
          <p:cNvSpPr/>
          <p:nvPr/>
        </p:nvSpPr>
        <p:spPr>
          <a:xfrm rot="10620000">
            <a:off x="6775450" y="4748402"/>
            <a:ext cx="1491615" cy="1204595"/>
          </a:xfrm>
          <a:custGeom>
            <a:avLst/>
            <a:gdLst>
              <a:gd name="connsiteX0" fmla="*/ 0 w 2349"/>
              <a:gd name="connsiteY0" fmla="*/ 0 h 1897"/>
              <a:gd name="connsiteX1" fmla="*/ 504 w 2349"/>
              <a:gd name="connsiteY1" fmla="*/ 1447 h 1897"/>
              <a:gd name="connsiteX2" fmla="*/ 2349 w 2349"/>
              <a:gd name="connsiteY2" fmla="*/ 1897 h 1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9" h="1897">
                <a:moveTo>
                  <a:pt x="0" y="0"/>
                </a:moveTo>
                <a:cubicBezTo>
                  <a:pt x="180" y="760"/>
                  <a:pt x="141" y="880"/>
                  <a:pt x="504" y="1447"/>
                </a:cubicBezTo>
                <a:cubicBezTo>
                  <a:pt x="866" y="2014"/>
                  <a:pt x="1416" y="1751"/>
                  <a:pt x="2349" y="1897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4" name="Текстовое поле 33"/>
          <p:cNvSpPr txBox="1"/>
          <p:nvPr/>
        </p:nvSpPr>
        <p:spPr>
          <a:xfrm>
            <a:off x="6440805" y="6045835"/>
            <a:ext cx="2606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600"/>
              <a:t>Концентрация </a:t>
            </a:r>
            <a:endParaRPr lang="ru-RU" altLang="en-US" sz="1600"/>
          </a:p>
          <a:p>
            <a:pPr algn="ctr"/>
            <a:r>
              <a:rPr lang="ru-RU" altLang="en-US" sz="1600"/>
              <a:t>антибиотика в среде</a:t>
            </a:r>
            <a:endParaRPr lang="ru-RU" altLang="en-US" sz="1600"/>
          </a:p>
        </p:txBody>
      </p:sp>
      <p:sp>
        <p:nvSpPr>
          <p:cNvPr id="36" name="Текстовое поле 35"/>
          <p:cNvSpPr txBox="1"/>
          <p:nvPr/>
        </p:nvSpPr>
        <p:spPr>
          <a:xfrm>
            <a:off x="6019165" y="4380230"/>
            <a:ext cx="69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en-US"/>
              <a:t>P</a:t>
            </a:r>
            <a:endParaRPr lang="en-US" altLang="en-US"/>
          </a:p>
        </p:txBody>
      </p:sp>
      <p:sp>
        <p:nvSpPr>
          <p:cNvPr id="39" name="Стрелка вниз 38"/>
          <p:cNvSpPr/>
          <p:nvPr/>
        </p:nvSpPr>
        <p:spPr>
          <a:xfrm>
            <a:off x="1421130" y="3933190"/>
            <a:ext cx="287655" cy="575945"/>
          </a:xfrm>
          <a:prstGeom prst="down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0" name="Стрелка вниз 39"/>
          <p:cNvSpPr/>
          <p:nvPr/>
        </p:nvSpPr>
        <p:spPr>
          <a:xfrm>
            <a:off x="7377430" y="3933190"/>
            <a:ext cx="287655" cy="575945"/>
          </a:xfrm>
          <a:prstGeom prst="down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1" name="Текстовое поле 40"/>
          <p:cNvSpPr txBox="1"/>
          <p:nvPr/>
        </p:nvSpPr>
        <p:spPr>
          <a:xfrm>
            <a:off x="368935" y="438785"/>
            <a:ext cx="18376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b="1" i="0"/>
              <a:t>Изменнение структуры популяции</a:t>
            </a:r>
            <a:endParaRPr lang="ru-RU" altLang="ru-RU" b="1" i="0"/>
          </a:p>
        </p:txBody>
      </p:sp>
      <p:sp>
        <p:nvSpPr>
          <p:cNvPr id="42" name="Текстовое поле 41"/>
          <p:cNvSpPr txBox="1"/>
          <p:nvPr/>
        </p:nvSpPr>
        <p:spPr>
          <a:xfrm>
            <a:off x="6704330" y="422275"/>
            <a:ext cx="1943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b="1" i="0"/>
              <a:t>Изменнение купола толерантности</a:t>
            </a:r>
            <a:endParaRPr lang="ru-RU" altLang="ru-RU" b="1" i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945005"/>
            <a:ext cx="7772400" cy="1143000"/>
          </a:xfrm>
        </p:spPr>
        <p:txBody>
          <a:bodyPr/>
          <a:p>
            <a:r>
              <a:rPr lang="ru-RU" altLang="ru-RU"/>
              <a:t>Экологический фактор </a:t>
            </a:r>
            <a:br>
              <a:rPr lang="ru-RU" altLang="ru-RU"/>
            </a:b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77495" y="2799080"/>
            <a:ext cx="8516620" cy="3378200"/>
          </a:xfrm>
        </p:spPr>
        <p:txBody>
          <a:bodyPr/>
          <a:p>
            <a:r>
              <a:rPr lang="ru-RU" altLang="en-US"/>
              <a:t>Это </a:t>
            </a:r>
            <a:r>
              <a:rPr lang="ru-RU" altLang="en-US" i="1"/>
              <a:t>элементарный</a:t>
            </a:r>
            <a:r>
              <a:rPr lang="ru-RU" altLang="en-US"/>
              <a:t> компонент среды, </a:t>
            </a:r>
            <a:r>
              <a:rPr lang="ru-RU" altLang="en-US" i="1"/>
              <a:t>оказывающий </a:t>
            </a:r>
            <a:r>
              <a:rPr lang="ru-RU" altLang="en-US"/>
              <a:t>влияние на жизнедеятельность организма.</a:t>
            </a:r>
            <a:endParaRPr lang="ru-RU" altLang="en-US"/>
          </a:p>
          <a:p>
            <a:r>
              <a:rPr lang="ru-RU" altLang="en-US"/>
              <a:t>Факторы имеет смысл обсуждать только в отношении конкретной системы.</a:t>
            </a:r>
            <a:endParaRPr lang="ru-RU" altLang="en-US"/>
          </a:p>
          <a:p>
            <a:r>
              <a:rPr lang="ru-RU" altLang="en-US"/>
              <a:t>Фактор должен поддаваться измерению.</a:t>
            </a:r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3437890" y="327660"/>
            <a:ext cx="5228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ru-RU" altLang="en-US"/>
              <a:t> </a:t>
            </a:r>
            <a:r>
              <a:rPr lang="en-US" altLang="ru-RU"/>
              <a:t>“</a:t>
            </a:r>
            <a:r>
              <a:rPr lang="ru-RU" altLang="en-US"/>
              <a:t>Rather, the ecologist should try to gain a worm’s-eye or plant’s-eye view of the environment: to see the world as others see it</a:t>
            </a:r>
            <a:r>
              <a:rPr lang="en-US" altLang="ru-RU"/>
              <a:t>”</a:t>
            </a:r>
            <a:endParaRPr lang="ru-RU" altLang="en-US"/>
          </a:p>
          <a:p>
            <a:pPr algn="r"/>
            <a:r>
              <a:rPr lang="en-US" altLang="en-US"/>
              <a:t>(Begon, Townsend, Harper, 2006)</a:t>
            </a:r>
            <a:endParaRPr lang="en-US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3020"/>
            <a:ext cx="7772400" cy="1104265"/>
          </a:xfrm>
        </p:spPr>
        <p:txBody>
          <a:bodyPr/>
          <a:p>
            <a:r>
              <a:rPr lang="ru-RU" altLang="en-US" sz="3200"/>
              <a:t>Географическое видообразование</a:t>
            </a:r>
            <a:endParaRPr lang="ru-RU" altLang="en-US" sz="3200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667635" y="922020"/>
            <a:ext cx="3808730" cy="127571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70" y="2283460"/>
            <a:ext cx="5561330" cy="418973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1906270" y="6473190"/>
            <a:ext cx="556196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http://elementy.ru/novosti_nauki/432285/Zelenaya_penochka_nesovershennyy_koltsevoy_vid_so_slozhnoy_istoriey</a:t>
            </a:r>
            <a:endParaRPr lang="ru-RU" altLang="en-US"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8745"/>
            <a:ext cx="7772400" cy="566420"/>
          </a:xfrm>
        </p:spPr>
        <p:txBody>
          <a:bodyPr/>
          <a:p>
            <a:r>
              <a:rPr lang="ru-RU" altLang="en-US" sz="3200"/>
              <a:t>Экологическое видообразование</a:t>
            </a:r>
            <a:endParaRPr lang="ru-RU" altLang="en-US" sz="32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rcRect t="60316"/>
          <a:stretch>
            <a:fillRect/>
          </a:stretch>
        </p:blipFill>
        <p:spPr>
          <a:xfrm>
            <a:off x="1853565" y="891540"/>
            <a:ext cx="5736590" cy="531114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1853565" y="6311265"/>
            <a:ext cx="485457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https://openi.nlm.nih.gov/detailedresult.php?img=PMC3038232_265_2010_1125_Fig2_HTML&amp;req=4</a:t>
            </a:r>
            <a:endParaRPr lang="ru-RU" altLang="en-US" sz="1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37795"/>
            <a:ext cx="7772400" cy="1143000"/>
          </a:xfrm>
        </p:spPr>
        <p:txBody>
          <a:bodyPr/>
          <a:p>
            <a:r>
              <a:rPr lang="ru-RU" altLang="ru-RU"/>
              <a:t>Почему столь разные ареалы?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0630" y="3238500"/>
            <a:ext cx="2769235" cy="3620135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" y="4139565"/>
            <a:ext cx="4945380" cy="228854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540" y="642810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https://upload.wikimedia.org/wikipedia/commons/2/20/Brown_rat_distribution.png</a:t>
            </a:r>
            <a:endParaRPr lang="ru-RU" altLang="en-US" sz="10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741795" y="6504940"/>
            <a:ext cx="233870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>
                <a:solidFill>
                  <a:srgbClr val="FF0000"/>
                </a:solidFill>
              </a:rPr>
              <a:t>http://i.imgur.com/skN9jgk.png</a:t>
            </a:r>
            <a:endParaRPr lang="ru-RU" altLang="en-US" sz="1000">
              <a:solidFill>
                <a:srgbClr val="FF0000"/>
              </a:solidFill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5" y="1552575"/>
            <a:ext cx="4281170" cy="240792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630" y="1552575"/>
            <a:ext cx="2692400" cy="15138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Стенобионты и эврибионты</a:t>
            </a:r>
            <a:endParaRPr lang="ru-RU" altLang="en-US"/>
          </a:p>
        </p:txBody>
      </p:sp>
      <p:sp>
        <p:nvSpPr>
          <p:cNvPr id="4" name="Замещающее содержимое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 b="1"/>
              <a:t>Эврибионты </a:t>
            </a:r>
            <a:r>
              <a:rPr lang="ru-RU" altLang="en-US"/>
              <a:t>- организмы, способные существовать в широком диапазоне природных условий окружающей среды и выдерживать их значительные изменения.</a:t>
            </a:r>
            <a:endParaRPr lang="ru-RU" altLang="en-US"/>
          </a:p>
          <a:p>
            <a:r>
              <a:rPr lang="ru-RU" altLang="en-US" b="1"/>
              <a:t>Стенобионты</a:t>
            </a:r>
            <a:r>
              <a:rPr lang="ru-RU" altLang="en-US"/>
              <a:t> - организмы, способные существовать лишь при относительно постоянных условиях окружающей среды</a:t>
            </a:r>
            <a:endParaRPr lang="ru-RU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ctrTitle"/>
          </p:nvPr>
        </p:nvSpPr>
        <p:spPr>
          <a:xfrm>
            <a:off x="622935" y="1122680"/>
            <a:ext cx="8136890" cy="2387600"/>
          </a:xfrm>
        </p:spPr>
        <p:txBody>
          <a:bodyPr/>
          <a:p>
            <a:r>
              <a:rPr lang="ru-RU" altLang="en-US"/>
              <a:t>Пространственные вариации в характере реакции организмов на воздействие факторов среды</a:t>
            </a:r>
            <a:endParaRPr lang="ru-RU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85800" y="317500"/>
            <a:ext cx="7772400" cy="5778500"/>
          </a:xfrm>
        </p:spPr>
        <p:txBody>
          <a:bodyPr/>
          <a:p>
            <a:r>
              <a:rPr lang="ru-RU" altLang="en-US" b="1"/>
              <a:t>Экотипы</a:t>
            </a:r>
            <a:r>
              <a:rPr lang="ru-RU" altLang="en-US"/>
              <a:t> - совокупность экологически близких популяций вида, связанных с определенным типом мест обитания и обладающих генетически закрепленными морфологическими и физиологическими особенностями.</a:t>
            </a:r>
            <a:endParaRPr lang="ru-RU" altLang="en-US"/>
          </a:p>
          <a:p>
            <a:r>
              <a:rPr lang="ru-RU" altLang="en-US"/>
              <a:t>Если экологические факторы в пространстве меняются постепенно, экотипы плавно переходят друг в друга, формируя </a:t>
            </a:r>
            <a:r>
              <a:rPr lang="ru-RU" altLang="en-US" b="1"/>
              <a:t>экоклин</a:t>
            </a:r>
            <a:r>
              <a:rPr lang="ru-RU" altLang="en-US"/>
              <a:t>.</a:t>
            </a:r>
            <a:endParaRPr lang="ru-RU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8115"/>
            <a:ext cx="7772400" cy="671830"/>
          </a:xfrm>
        </p:spPr>
        <p:txBody>
          <a:bodyPr/>
          <a:p>
            <a:r>
              <a:rPr lang="ru-RU" altLang="ru-RU" sz="2400">
                <a:sym typeface="+mn-ea"/>
              </a:rPr>
              <a:t>Экотипы у Nucella lapillus</a:t>
            </a:r>
            <a:br>
              <a:rPr lang="ru-RU" altLang="ru-RU" sz="2400"/>
            </a:br>
            <a:endParaRPr lang="en-US" altLang="ru-RU" sz="24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" y="749300"/>
            <a:ext cx="6669405" cy="4450080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rcRect b="41102"/>
          <a:stretch>
            <a:fillRect/>
          </a:stretch>
        </p:blipFill>
        <p:spPr>
          <a:xfrm>
            <a:off x="4238625" y="4622165"/>
            <a:ext cx="4788535" cy="21355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753110" y="32385"/>
            <a:ext cx="7772400" cy="1143000"/>
          </a:xfrm>
        </p:spPr>
        <p:txBody>
          <a:bodyPr/>
          <a:p>
            <a:r>
              <a:rPr lang="ru-RU" altLang="en-US" sz="2800">
                <a:solidFill>
                  <a:schemeClr val="tx1"/>
                </a:solidFill>
              </a:rPr>
              <a:t>Геометрическая морфометрия, генетические различия и степень прибойности</a:t>
            </a:r>
            <a:endParaRPr lang="ru-RU" altLang="en-US" sz="2800">
              <a:solidFill>
                <a:schemeClr val="tx1"/>
              </a:solidFill>
            </a:endParaRPr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15" y="1108075"/>
            <a:ext cx="5508625" cy="485965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020" y="1108075"/>
            <a:ext cx="3437255" cy="3011805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5682615" y="4304030"/>
            <a:ext cx="33540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Улитки, обитающие в разных условиях прбойности, демонстрируют разную форму раковины.</a:t>
            </a:r>
            <a:endParaRPr lang="ru-RU" altLang="en-US" sz="16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915" y="29845"/>
            <a:ext cx="9041765" cy="710565"/>
          </a:xfrm>
        </p:spPr>
        <p:txBody>
          <a:bodyPr/>
          <a:p>
            <a:r>
              <a:rPr lang="ru-RU" altLang="en-US" sz="3600"/>
              <a:t>Генетические вариации: Криптические виды</a:t>
            </a:r>
            <a:endParaRPr lang="ru-RU" altLang="en-US" sz="360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" y="875030"/>
            <a:ext cx="3533140" cy="412369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55" y="875030"/>
            <a:ext cx="4104640" cy="2074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0925" y="3093085"/>
            <a:ext cx="3018790" cy="36468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570" y="3964940"/>
            <a:ext cx="4029075" cy="213868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261620" y="5112385"/>
            <a:ext cx="387858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Только углубленный генетический анализ позволил установить, что экологические различия мидий в пределах одного местообитания связаны с их генетической дифференциацией (криптические виды)</a:t>
            </a:r>
            <a:endParaRPr lang="ru-RU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Прямоугольник 19"/>
          <p:cNvSpPr/>
          <p:nvPr/>
        </p:nvSpPr>
        <p:spPr>
          <a:xfrm>
            <a:off x="611505" y="4005580"/>
            <a:ext cx="7776845" cy="2520315"/>
          </a:xfrm>
          <a:prstGeom prst="rect">
            <a:avLst/>
          </a:prstGeom>
          <a:gradFill>
            <a:gsLst>
              <a:gs pos="92000">
                <a:schemeClr val="bg1">
                  <a:lumMod val="60000"/>
                  <a:lumOff val="40000"/>
                </a:schemeClr>
              </a:gs>
              <a:gs pos="0">
                <a:schemeClr val="tx1"/>
              </a:gs>
              <a:gs pos="27000">
                <a:schemeClr val="tx1"/>
              </a:gs>
              <a:gs pos="83000">
                <a:schemeClr val="bg1">
                  <a:lumMod val="40000"/>
                  <a:lumOff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10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165" y="127635"/>
            <a:ext cx="7772400" cy="1143000"/>
          </a:xfrm>
        </p:spPr>
        <p:txBody>
          <a:bodyPr/>
          <a:p>
            <a:r>
              <a:rPr lang="ru-RU" altLang="ru-RU"/>
              <a:t>Временные вариации за счет действия сигнальных факторов</a:t>
            </a:r>
            <a:endParaRPr lang="ru-RU" altLang="ru-RU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82550" y="1624965"/>
            <a:ext cx="8979535" cy="3797935"/>
          </a:xfrm>
        </p:spPr>
        <p:txBody>
          <a:bodyPr/>
          <a:p>
            <a:r>
              <a:rPr lang="ru-RU" altLang="en-US"/>
              <a:t>Сигнальное действие света: фотопериодические реакции. </a:t>
            </a:r>
            <a:endParaRPr lang="ru-RU" altLang="en-US"/>
          </a:p>
          <a:p>
            <a:r>
              <a:rPr lang="ru-RU" altLang="en-US"/>
              <a:t>Связь с факторами меняется во времени в зависимости от действия сигнальных факторов.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  <p:grpSp>
        <p:nvGrpSpPr>
          <p:cNvPr id="4" name="Группа 3"/>
          <p:cNvGrpSpPr/>
          <p:nvPr/>
        </p:nvGrpSpPr>
        <p:grpSpPr>
          <a:xfrm rot="0">
            <a:off x="1087755" y="4420870"/>
            <a:ext cx="2332990" cy="1618615"/>
            <a:chOff x="3599" y="3246"/>
            <a:chExt cx="6916" cy="5064"/>
          </a:xfrm>
        </p:grpSpPr>
        <p:cxnSp>
          <p:nvCxnSpPr>
            <p:cNvPr id="6" name="Прямая со стрелкой 5"/>
            <p:cNvCxnSpPr/>
            <p:nvPr/>
          </p:nvCxnSpPr>
          <p:spPr>
            <a:xfrm>
              <a:off x="3599" y="8111"/>
              <a:ext cx="6917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 стрелкой 6"/>
            <p:cNvCxnSpPr/>
            <p:nvPr/>
          </p:nvCxnSpPr>
          <p:spPr>
            <a:xfrm flipH="1" flipV="1">
              <a:off x="3798" y="3246"/>
              <a:ext cx="1" cy="506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Полилиния 7"/>
          <p:cNvSpPr/>
          <p:nvPr/>
        </p:nvSpPr>
        <p:spPr>
          <a:xfrm>
            <a:off x="1223645" y="5196205"/>
            <a:ext cx="683260" cy="779145"/>
          </a:xfrm>
          <a:custGeom>
            <a:avLst/>
            <a:gdLst>
              <a:gd name="connisteX0" fmla="*/ 0 w 1568450"/>
              <a:gd name="connsiteY0" fmla="*/ 1038946 h 1038946"/>
              <a:gd name="connisteX1" fmla="*/ 779780 w 1568450"/>
              <a:gd name="connsiteY1" fmla="*/ 86 h 1038946"/>
              <a:gd name="connisteX2" fmla="*/ 1568450 w 1568450"/>
              <a:gd name="connsiteY2" fmla="*/ 991321 h 103894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68450" h="1038946">
                <a:moveTo>
                  <a:pt x="0" y="1038946"/>
                </a:moveTo>
                <a:cubicBezTo>
                  <a:pt x="140335" y="811616"/>
                  <a:pt x="466090" y="9611"/>
                  <a:pt x="779780" y="86"/>
                </a:cubicBezTo>
                <a:cubicBezTo>
                  <a:pt x="1093470" y="-9439"/>
                  <a:pt x="1426210" y="772246"/>
                  <a:pt x="1568450" y="991321"/>
                </a:cubicBez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pSp>
        <p:nvGrpSpPr>
          <p:cNvPr id="9" name="Группа 8"/>
          <p:cNvGrpSpPr/>
          <p:nvPr/>
        </p:nvGrpSpPr>
        <p:grpSpPr>
          <a:xfrm rot="0">
            <a:off x="5591810" y="4404360"/>
            <a:ext cx="2332990" cy="1618615"/>
            <a:chOff x="3599" y="3246"/>
            <a:chExt cx="6916" cy="5064"/>
          </a:xfrm>
        </p:grpSpPr>
        <p:cxnSp>
          <p:nvCxnSpPr>
            <p:cNvPr id="10" name="Прямая со стрелкой 9"/>
            <p:cNvCxnSpPr/>
            <p:nvPr/>
          </p:nvCxnSpPr>
          <p:spPr>
            <a:xfrm>
              <a:off x="3599" y="8111"/>
              <a:ext cx="6917" cy="0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flipH="1" flipV="1">
              <a:off x="3798" y="3246"/>
              <a:ext cx="1" cy="5065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олилиния 11"/>
          <p:cNvSpPr/>
          <p:nvPr/>
        </p:nvSpPr>
        <p:spPr>
          <a:xfrm>
            <a:off x="6351905" y="5196840"/>
            <a:ext cx="1259840" cy="762000"/>
          </a:xfrm>
          <a:custGeom>
            <a:avLst/>
            <a:gdLst>
              <a:gd name="connisteX0" fmla="*/ 0 w 1568450"/>
              <a:gd name="connsiteY0" fmla="*/ 1038946 h 1038946"/>
              <a:gd name="connisteX1" fmla="*/ 779780 w 1568450"/>
              <a:gd name="connsiteY1" fmla="*/ 86 h 1038946"/>
              <a:gd name="connisteX2" fmla="*/ 1568450 w 1568450"/>
              <a:gd name="connsiteY2" fmla="*/ 991321 h 103894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68450" h="1038946">
                <a:moveTo>
                  <a:pt x="0" y="1038946"/>
                </a:moveTo>
                <a:cubicBezTo>
                  <a:pt x="140335" y="811616"/>
                  <a:pt x="466090" y="9611"/>
                  <a:pt x="779780" y="86"/>
                </a:cubicBezTo>
                <a:cubicBezTo>
                  <a:pt x="1093470" y="-9439"/>
                  <a:pt x="1426210" y="772246"/>
                  <a:pt x="1568450" y="99132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7611745" y="6157595"/>
            <a:ext cx="55880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2"/>
                </a:solidFill>
              </a:rPr>
              <a:t>F</a:t>
            </a:r>
            <a:endParaRPr lang="en-US" altLang="en-US">
              <a:solidFill>
                <a:schemeClr val="bg2"/>
              </a:solidFill>
            </a:endParaRPr>
          </a:p>
        </p:txBody>
      </p:sp>
      <p:sp>
        <p:nvSpPr>
          <p:cNvPr id="19" name="Текстовое поле 18"/>
          <p:cNvSpPr txBox="1"/>
          <p:nvPr/>
        </p:nvSpPr>
        <p:spPr>
          <a:xfrm>
            <a:off x="3037840" y="6135370"/>
            <a:ext cx="558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F</a:t>
            </a:r>
            <a:endParaRPr lang="en-US" altLang="en-US"/>
          </a:p>
        </p:txBody>
      </p:sp>
      <p:sp>
        <p:nvSpPr>
          <p:cNvPr id="33" name="Текстовое поле 32"/>
          <p:cNvSpPr txBox="1"/>
          <p:nvPr/>
        </p:nvSpPr>
        <p:spPr>
          <a:xfrm>
            <a:off x="673100" y="4311650"/>
            <a:ext cx="417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P</a:t>
            </a:r>
            <a:endParaRPr lang="en-US" altLang="en-US"/>
          </a:p>
        </p:txBody>
      </p:sp>
      <p:sp>
        <p:nvSpPr>
          <p:cNvPr id="34" name="Текстовое поле 33"/>
          <p:cNvSpPr txBox="1"/>
          <p:nvPr/>
        </p:nvSpPr>
        <p:spPr>
          <a:xfrm>
            <a:off x="5177155" y="4295140"/>
            <a:ext cx="41719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r>
              <a:rPr lang="en-US" altLang="en-US">
                <a:solidFill>
                  <a:schemeClr val="bg2"/>
                </a:solidFill>
              </a:rPr>
              <a:t>P</a:t>
            </a:r>
            <a:endParaRPr lang="en-US" altLang="en-US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Являются ли экологическими факторами?</a:t>
            </a:r>
            <a:endParaRPr lang="ru-RU" altLang="ru-RU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ru-RU" altLang="en-US"/>
              <a:t>Климат</a:t>
            </a:r>
            <a:endParaRPr lang="ru-RU" altLang="en-US"/>
          </a:p>
          <a:p>
            <a:r>
              <a:rPr lang="ru-RU" altLang="en-US"/>
              <a:t>Глубина водоема</a:t>
            </a:r>
            <a:endParaRPr lang="ru-RU" altLang="en-US"/>
          </a:p>
          <a:p>
            <a:r>
              <a:rPr lang="ru-RU" altLang="en-US"/>
              <a:t>Пища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1750"/>
            <a:ext cx="7772400" cy="1143000"/>
          </a:xfrm>
        </p:spPr>
        <p:txBody>
          <a:bodyPr/>
          <a:p>
            <a:r>
              <a:rPr lang="ru-RU" altLang="ru-RU" sz="3600"/>
              <a:t>Временные вариации: Акклимация</a:t>
            </a:r>
            <a:endParaRPr lang="ru-RU" altLang="ru-RU" sz="36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" y="1174750"/>
            <a:ext cx="4003040" cy="506031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rcRect b="25344"/>
          <a:stretch>
            <a:fillRect/>
          </a:stretch>
        </p:blipFill>
        <p:spPr>
          <a:xfrm>
            <a:off x="4237990" y="1174750"/>
            <a:ext cx="3669665" cy="2377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90" y="3684270"/>
            <a:ext cx="2548890" cy="1991360"/>
          </a:xfrm>
          <a:prstGeom prst="rect">
            <a:avLst/>
          </a:prstGeom>
        </p:spPr>
      </p:pic>
      <p:sp>
        <p:nvSpPr>
          <p:cNvPr id="3" name="Замещающее содержимое 2"/>
          <p:cNvSpPr/>
          <p:nvPr>
            <p:ph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258310" y="5772150"/>
            <a:ext cx="45624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Купол толерантности морских звезд по отношению к солености смещается при постепенном изменении солеости.</a:t>
            </a:r>
            <a:endParaRPr lang="ru-RU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128270"/>
            <a:ext cx="7772400" cy="1143000"/>
          </a:xfrm>
        </p:spPr>
        <p:txBody>
          <a:bodyPr/>
          <a:p>
            <a:r>
              <a:rPr lang="ru-RU" altLang="en-US"/>
              <a:t>Онтогенетические вариации</a:t>
            </a:r>
            <a:endParaRPr lang="ru-RU" altLang="en-US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685800" y="1109345"/>
            <a:ext cx="7772400" cy="699135"/>
          </a:xfrm>
        </p:spPr>
        <p:txBody>
          <a:bodyPr/>
          <a:p>
            <a:r>
              <a:rPr lang="ru-RU" altLang="en-US"/>
              <a:t>Гетеротопные организмы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" y="1698625"/>
            <a:ext cx="6503035" cy="4876800"/>
          </a:xfrm>
          <a:prstGeom prst="rect">
            <a:avLst/>
          </a:prstGeom>
        </p:spPr>
      </p:pic>
      <p:sp>
        <p:nvSpPr>
          <p:cNvPr id="9" name="Текстовое поле 8"/>
          <p:cNvSpPr txBox="1"/>
          <p:nvPr/>
        </p:nvSpPr>
        <p:spPr>
          <a:xfrm>
            <a:off x="243205" y="5877560"/>
            <a:ext cx="338518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>
                <a:solidFill>
                  <a:schemeClr val="bg2"/>
                </a:solidFill>
              </a:rPr>
              <a:t>https://bolt</a:t>
            </a:r>
            <a:r>
              <a:rPr lang="en-US" altLang="ru-RU" sz="1000">
                <a:solidFill>
                  <a:schemeClr val="bg2"/>
                </a:solidFill>
              </a:rPr>
              <a:t>-</a:t>
            </a:r>
            <a:r>
              <a:rPr lang="ru-RU" altLang="en-US" sz="1000">
                <a:solidFill>
                  <a:schemeClr val="bg2"/>
                </a:solidFill>
              </a:rPr>
              <a:t>production.s3.amazonaws.com/uploads/41474ba7dc9c498ac8c369530163c76e/mosquitolifecycle.jpg</a:t>
            </a:r>
            <a:endParaRPr lang="ru-RU" altLang="en-US" sz="1000">
              <a:solidFill>
                <a:schemeClr val="bg2"/>
              </a:solidFill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6703060" y="1757680"/>
            <a:ext cx="218948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Разные стадии жизненного цикла гетеротопных организмов имеют абсолютно разные формы купола толерантности по отношению к некоторым факторам</a:t>
            </a:r>
            <a:endParaRPr lang="ru-RU" altLang="en-US" sz="16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800" y="128270"/>
            <a:ext cx="7772400" cy="1143000"/>
          </a:xfrm>
        </p:spPr>
        <p:txBody>
          <a:bodyPr/>
          <a:p>
            <a:r>
              <a:rPr lang="ru-RU" altLang="en-US"/>
              <a:t>Онтогенетические вариации</a:t>
            </a:r>
            <a:endParaRPr lang="ru-RU" altLang="en-US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>
          <a:xfrm>
            <a:off x="685800" y="1109345"/>
            <a:ext cx="7772400" cy="699135"/>
          </a:xfrm>
        </p:spPr>
        <p:txBody>
          <a:bodyPr/>
          <a:p>
            <a:r>
              <a:rPr lang="ru-RU" altLang="en-US"/>
              <a:t>Гетеротопные организмы</a:t>
            </a:r>
            <a:endParaRPr lang="ru-RU" altLang="en-US"/>
          </a:p>
          <a:p>
            <a:endParaRPr lang="ru-RU" altLang="en-US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645" y="1855470"/>
            <a:ext cx="4952365" cy="494220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614420" y="6344285"/>
            <a:ext cx="26949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>
                <a:solidFill>
                  <a:schemeClr val="bg2"/>
                </a:solidFill>
              </a:rPr>
              <a:t>https://basicmedicalkey.com/wp-content/uploads/2017/01/image02044.jpeg</a:t>
            </a:r>
            <a:endParaRPr lang="ru-RU" altLang="en-US" sz="100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6835"/>
            <a:ext cx="7772400" cy="1143000"/>
          </a:xfrm>
        </p:spPr>
        <p:txBody>
          <a:bodyPr/>
          <a:p>
            <a:r>
              <a:rPr lang="ru-RU" altLang="en-US"/>
              <a:t>Взаимодействие факторов</a:t>
            </a:r>
            <a:endParaRPr lang="ru-RU" altLang="en-US"/>
          </a:p>
        </p:txBody>
      </p:sp>
      <p:grpSp>
        <p:nvGrpSpPr>
          <p:cNvPr id="11" name="Группа 10"/>
          <p:cNvGrpSpPr/>
          <p:nvPr/>
        </p:nvGrpSpPr>
        <p:grpSpPr>
          <a:xfrm>
            <a:off x="47323" y="1020445"/>
            <a:ext cx="6038517" cy="5425197"/>
            <a:chOff x="2887" y="2320"/>
            <a:chExt cx="7423" cy="6304"/>
          </a:xfrm>
        </p:grpSpPr>
        <p:pic>
          <p:nvPicPr>
            <p:cNvPr id="7" name="Изображение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02" y="2320"/>
              <a:ext cx="6408" cy="5659"/>
            </a:xfrm>
            <a:prstGeom prst="rect">
              <a:avLst/>
            </a:prstGeom>
          </p:spPr>
        </p:pic>
        <p:sp>
          <p:nvSpPr>
            <p:cNvPr id="9" name="Текстовое поле 8"/>
            <p:cNvSpPr txBox="1"/>
            <p:nvPr/>
          </p:nvSpPr>
          <p:spPr>
            <a:xfrm>
              <a:off x="5590" y="8196"/>
              <a:ext cx="3311" cy="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/>
                <a:t>Влажность</a:t>
              </a:r>
              <a:endParaRPr lang="ru-RU" altLang="ru-RU"/>
            </a:p>
          </p:txBody>
        </p:sp>
        <p:sp>
          <p:nvSpPr>
            <p:cNvPr id="10" name="Текстовое поле 9"/>
            <p:cNvSpPr txBox="1"/>
            <p:nvPr/>
          </p:nvSpPr>
          <p:spPr>
            <a:xfrm rot="16200000">
              <a:off x="453" y="4861"/>
              <a:ext cx="5660" cy="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ru-RU" altLang="ru-RU"/>
                <a:t>Продолжительность последней личиночной стадии </a:t>
              </a:r>
              <a:endParaRPr lang="ru-RU" altLang="ru-RU"/>
            </a:p>
          </p:txBody>
        </p:sp>
      </p:grp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325" y="1020445"/>
            <a:ext cx="2472690" cy="1286510"/>
          </a:xfrm>
          <a:prstGeom prst="rect">
            <a:avLst/>
          </a:prstGeom>
        </p:spPr>
      </p:pic>
      <p:sp>
        <p:nvSpPr>
          <p:cNvPr id="13" name="Текстовое поле 12"/>
          <p:cNvSpPr txBox="1"/>
          <p:nvPr/>
        </p:nvSpPr>
        <p:spPr>
          <a:xfrm>
            <a:off x="6155690" y="2306955"/>
            <a:ext cx="24739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900"/>
              <a:t>https://upload.wikimedia.org/wikipedia/commons/d/dd/Locusta_migratoria_Gruissan.jpg</a:t>
            </a:r>
            <a:endParaRPr lang="ru-RU" altLang="en-US" sz="900"/>
          </a:p>
        </p:txBody>
      </p:sp>
      <p:sp>
        <p:nvSpPr>
          <p:cNvPr id="14" name="Текстовое поле 13"/>
          <p:cNvSpPr txBox="1"/>
          <p:nvPr/>
        </p:nvSpPr>
        <p:spPr>
          <a:xfrm>
            <a:off x="2365375" y="6445885"/>
            <a:ext cx="2717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(по Нинбург, 2005)</a:t>
            </a:r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6156325" y="3200400"/>
            <a:ext cx="28092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Продолжительность жизни последней личиночной стадии саранчи по-разному связана с влажностью при разной температуре</a:t>
            </a:r>
            <a:endParaRPr lang="ru-RU" altLang="en-US" sz="16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24205" y="1710055"/>
            <a:ext cx="7886700" cy="1255395"/>
          </a:xfrm>
        </p:spPr>
        <p:txBody>
          <a:bodyPr/>
          <a:p>
            <a:r>
              <a:rPr lang="ru-RU" altLang="en-US"/>
              <a:t>Экологическая ниша: </a:t>
            </a:r>
            <a:br>
              <a:rPr lang="ru-RU" altLang="en-US"/>
            </a:br>
            <a:r>
              <a:rPr lang="ru-RU" altLang="en-US"/>
              <a:t>модель Хатчинсона</a:t>
            </a:r>
            <a:endParaRPr lang="ru-RU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2072640" y="322580"/>
            <a:ext cx="6768465" cy="667385"/>
          </a:xfrm>
        </p:spPr>
        <p:txBody>
          <a:bodyPr/>
          <a:p>
            <a:pPr algn="l"/>
            <a:r>
              <a:rPr lang="ru-RU" altLang="en-US"/>
              <a:t>Экологическая ниша - фигура в гиперобъеме значений экологических факторов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800" y="123190"/>
            <a:ext cx="1833245" cy="2291715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50800" y="241490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/>
              <a:t>Джордж Эвелин Хатчинсон</a:t>
            </a:r>
            <a:endParaRPr lang="ru-RU" altLang="en-US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90" y="1311910"/>
            <a:ext cx="6529070" cy="3357880"/>
          </a:xfrm>
          <a:prstGeom prst="rect">
            <a:avLst/>
          </a:prstGeom>
        </p:spPr>
      </p:pic>
      <p:sp>
        <p:nvSpPr>
          <p:cNvPr id="10" name="Текстовое поле 9"/>
          <p:cNvSpPr txBox="1"/>
          <p:nvPr/>
        </p:nvSpPr>
        <p:spPr>
          <a:xfrm>
            <a:off x="6118860" y="4728845"/>
            <a:ext cx="2540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http://iknigi.net/books_files/online_html/110157/i_095.png</a:t>
            </a:r>
            <a:endParaRPr lang="ru-RU" altLang="en-US" sz="100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4345940"/>
          </a:xfrm>
        </p:spPr>
        <p:txBody>
          <a:bodyPr/>
          <a:p>
            <a:r>
              <a:rPr lang="ru-RU" altLang="en-US">
                <a:sym typeface="+mn-ea"/>
              </a:rPr>
              <a:t>Действие экологических факторов на разных уровнях надорганизменных систем</a:t>
            </a:r>
            <a:endParaRPr lang="ru-RU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3340"/>
            <a:ext cx="7772400" cy="1208405"/>
          </a:xfrm>
        </p:spPr>
        <p:txBody>
          <a:bodyPr/>
          <a:p>
            <a:r>
              <a:rPr lang="ru-RU" altLang="en-US" sz="3200"/>
              <a:t>Все надорганизменные системы взаимодействуют со средой</a:t>
            </a:r>
            <a:endParaRPr lang="ru-RU" altLang="en-US" sz="3200"/>
          </a:p>
        </p:txBody>
      </p:sp>
      <p:pic>
        <p:nvPicPr>
          <p:cNvPr id="7171" name="Picture 5" descr="R5-8 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45820" y="1165860"/>
            <a:ext cx="7077710" cy="5243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6480810" y="6377305"/>
            <a:ext cx="216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/>
              <a:t>(Бродский, </a:t>
            </a:r>
            <a:r>
              <a:rPr lang="en-US" altLang="en-US"/>
              <a:t>2006)</a:t>
            </a:r>
            <a:endParaRPr lang="en-US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0805"/>
            <a:ext cx="7772400" cy="642620"/>
          </a:xfrm>
        </p:spPr>
        <p:txBody>
          <a:bodyPr/>
          <a:p>
            <a:r>
              <a:rPr lang="en-US" altLang="en-US"/>
              <a:t>Take home message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358775" y="894715"/>
            <a:ext cx="8455025" cy="5201285"/>
          </a:xfrm>
        </p:spPr>
        <p:txBody>
          <a:bodyPr/>
          <a:p>
            <a:r>
              <a:rPr lang="ru-RU" altLang="ru-RU" sz="2600"/>
              <a:t>Для анализа связи организма со средой обитания необходимо расчленить среду на экологические факторы.</a:t>
            </a:r>
            <a:endParaRPr lang="ru-RU" altLang="ru-RU" sz="2600"/>
          </a:p>
          <a:p>
            <a:r>
              <a:rPr lang="ru-RU" altLang="ru-RU" sz="2600"/>
              <a:t>Факторы должны поддаваться измерению.</a:t>
            </a:r>
            <a:endParaRPr lang="ru-RU" altLang="ru-RU" sz="2600"/>
          </a:p>
          <a:p>
            <a:r>
              <a:rPr lang="ru-RU" altLang="ru-RU" sz="2600"/>
              <a:t>Может быть много разных классификаций факторов в зависимости от основания классификации.</a:t>
            </a:r>
            <a:endParaRPr lang="ru-RU" altLang="ru-RU" sz="2600"/>
          </a:p>
          <a:p>
            <a:r>
              <a:rPr lang="ru-RU" altLang="ru-RU" sz="2600"/>
              <a:t>Существует два крайних варианта пространственной организации среды обитания: градиенты и мозаика.</a:t>
            </a:r>
            <a:endParaRPr lang="ru-RU" altLang="ru-RU" sz="2600"/>
          </a:p>
          <a:p>
            <a:r>
              <a:rPr lang="ru-RU" altLang="ru-RU" sz="2600"/>
              <a:t>Основная форма организации среды обитания - это градиенты факторов.</a:t>
            </a:r>
            <a:endParaRPr lang="ru-RU" altLang="ru-RU" sz="2600"/>
          </a:p>
          <a:p>
            <a:endParaRPr lang="ru-RU" altLang="ru-RU" sz="26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90805"/>
            <a:ext cx="7772400" cy="642620"/>
          </a:xfrm>
        </p:spPr>
        <p:txBody>
          <a:bodyPr/>
          <a:p>
            <a:r>
              <a:rPr lang="en-US" altLang="en-US"/>
              <a:t>Take home message</a:t>
            </a:r>
            <a:endParaRPr lang="en-US" altLang="en-US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214630" y="894715"/>
            <a:ext cx="8570595" cy="5201285"/>
          </a:xfrm>
        </p:spPr>
        <p:txBody>
          <a:bodyPr/>
          <a:p>
            <a:r>
              <a:rPr lang="ru-RU" altLang="ru-RU" sz="2600">
                <a:sym typeface="+mn-ea"/>
              </a:rPr>
              <a:t>Факторы среды неравнозначны: есть ведущие и второстепенные факторы.</a:t>
            </a:r>
            <a:endParaRPr lang="ru-RU" altLang="ru-RU" sz="2600">
              <a:sym typeface="+mn-ea"/>
            </a:endParaRPr>
          </a:p>
          <a:p>
            <a:r>
              <a:rPr lang="ru-RU" altLang="ru-RU" sz="2600">
                <a:sym typeface="+mn-ea"/>
              </a:rPr>
              <a:t>Лимитирующие факторы - параметры среды, которые в данном местообитании наиболее сильно отклоняются от оптимума.</a:t>
            </a:r>
            <a:endParaRPr lang="ru-RU" altLang="ru-RU" sz="2600">
              <a:sym typeface="+mn-ea"/>
            </a:endParaRPr>
          </a:p>
          <a:p>
            <a:r>
              <a:rPr lang="ru-RU" altLang="ru-RU" sz="2600"/>
              <a:t>Реакция организмов на воздействие факторов выражается куполовидной кривой.</a:t>
            </a:r>
            <a:endParaRPr lang="ru-RU" altLang="ru-RU" sz="2600"/>
          </a:p>
          <a:p>
            <a:r>
              <a:rPr lang="ru-RU" altLang="ru-RU" sz="2600"/>
              <a:t>Форма этой кривой может сильно варьировать.</a:t>
            </a:r>
            <a:endParaRPr lang="ru-RU" altLang="ru-RU" sz="2600"/>
          </a:p>
          <a:p>
            <a:r>
              <a:rPr lang="ru-RU" altLang="ru-RU" sz="2600"/>
              <a:t>Основные источники вариации: эволюционные процессы, влияние сигнальных факторов, взаимодействия с другими факторами.</a:t>
            </a:r>
            <a:endParaRPr lang="ru-RU" altLang="ru-RU" sz="2600"/>
          </a:p>
          <a:p>
            <a:r>
              <a:rPr lang="ru-RU" altLang="ru-RU" sz="2600"/>
              <a:t>Экологическая ниша - обобщенная характеристика связи организма со всем комплексом факторов среды.</a:t>
            </a:r>
            <a:endParaRPr lang="ru-RU" altLang="ru-RU" sz="2600"/>
          </a:p>
          <a:p>
            <a:endParaRPr lang="ru-RU" altLang="ru-RU"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16873</Words>
  <Application>WPS Presentation</Application>
  <PresentationFormat>Экран (4:3)</PresentationFormat>
  <Paragraphs>727</Paragraphs>
  <Slides>102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2" baseType="lpstr">
      <vt:lpstr>Arial</vt:lpstr>
      <vt:lpstr>SimSun</vt:lpstr>
      <vt:lpstr>Wingdings</vt:lpstr>
      <vt:lpstr>Times New Roman</vt:lpstr>
      <vt:lpstr>Microsoft YaHei</vt:lpstr>
      <vt:lpstr>Arial Unicode MS</vt:lpstr>
      <vt:lpstr>Calibri</vt:lpstr>
      <vt:lpstr>Times New Roman</vt:lpstr>
      <vt:lpstr>Arial</vt:lpstr>
      <vt:lpstr>Новая презентация</vt:lpstr>
      <vt:lpstr>Аутэкология</vt:lpstr>
      <vt:lpstr>Уровни организации живых систем</vt:lpstr>
      <vt:lpstr>Как устроена надорганизменная система, если мы изучаем влияние условий среды на организм?</vt:lpstr>
      <vt:lpstr>Предмет аутэкологии</vt:lpstr>
      <vt:lpstr>Что такое окружающая среда?</vt:lpstr>
      <vt:lpstr>Среда расчленяется на составляющие</vt:lpstr>
      <vt:lpstr>Экологические факторы и их влияние на организмы</vt:lpstr>
      <vt:lpstr>Экологический фактор  </vt:lpstr>
      <vt:lpstr>Являются ли экологическими факторами?</vt:lpstr>
      <vt:lpstr>Классификации экологических факторов </vt:lpstr>
      <vt:lpstr>Что такое классификация?</vt:lpstr>
      <vt:lpstr>Классификации экологических факторов</vt:lpstr>
      <vt:lpstr>Конкретное содержание классификации  имеет смысл только в отношении конкретной системы  (в частном случае в отношении изучаемого вида и внутрипопуляционных группировок)</vt:lpstr>
      <vt:lpstr>Классификация по природе факторов  (по каналу влияния)</vt:lpstr>
      <vt:lpstr>Классификация по происхождению</vt:lpstr>
      <vt:lpstr>Классификация по исчерпаемости</vt:lpstr>
      <vt:lpstr>Классификация по степени зависимости от плотности популяции</vt:lpstr>
      <vt:lpstr>Витальные и сигнальные факторы</vt:lpstr>
      <vt:lpstr>По степени периодичности</vt:lpstr>
      <vt:lpstr>К каким типам по классификации  А. С. Мончадского относятся следующие факторы?</vt:lpstr>
      <vt:lpstr>Возможна комбинация разных классификаций</vt:lpstr>
      <vt:lpstr>В какой среде живет Diphyllobothrium?</vt:lpstr>
      <vt:lpstr>Закономерности влияния экологических факторов</vt:lpstr>
      <vt:lpstr>Модель, описывающая связь между явлениями, всегда имеет две части</vt:lpstr>
      <vt:lpstr>Что по осям?</vt:lpstr>
      <vt:lpstr>Уровень благосостояния организма</vt:lpstr>
      <vt:lpstr>Зависимость уровня благосостояния от интенсивности влияния фактора</vt:lpstr>
      <vt:lpstr>Зависимость уровня благосостояния от интенсивности влияния фактора</vt:lpstr>
      <vt:lpstr>Бывает не только «купол»</vt:lpstr>
      <vt:lpstr>Бывает не только «купол» </vt:lpstr>
      <vt:lpstr>Много еды не всегда хорошо...</vt:lpstr>
      <vt:lpstr>Структура среды обитания</vt:lpstr>
      <vt:lpstr>Практически все, что входит в область компетенции экологии, имеет пространственную выраженность</vt:lpstr>
      <vt:lpstr>Два типа пространственной организации среды обитания</vt:lpstr>
      <vt:lpstr>Пример градиента в сублиторали Белого моря (Долгая губа о. Б. Соловецкий)</vt:lpstr>
      <vt:lpstr>Температурный градиент</vt:lpstr>
      <vt:lpstr>Температурный градиент</vt:lpstr>
      <vt:lpstr>Градиенты факторов приводят к формированю зональности в распределении горной растительности  </vt:lpstr>
      <vt:lpstr>Граденты могут быть очень крутыми</vt:lpstr>
      <vt:lpstr>Многообразие факторов среды</vt:lpstr>
      <vt:lpstr>Для организма не все фаторы среды обитания одинаково значимы</vt:lpstr>
      <vt:lpstr>Лимитирующие факторы</vt:lpstr>
      <vt:lpstr>Закон Либиха</vt:lpstr>
      <vt:lpstr>Закон толерантности Шелфорда</vt:lpstr>
      <vt:lpstr>PowerPoint 演示文稿</vt:lpstr>
      <vt:lpstr>Что является явным лимитирующим фактором для многих растений в этом местообитании?</vt:lpstr>
      <vt:lpstr>PowerPoint 演示文稿</vt:lpstr>
      <vt:lpstr>Как изучают влияние экологического фактора?</vt:lpstr>
      <vt:lpstr>Экспериментальные “делянки” с разными сочетаниями значений факторов</vt:lpstr>
      <vt:lpstr>PowerPoint 演示文稿</vt:lpstr>
      <vt:lpstr>ЧСС в ответ на изменение температуры</vt:lpstr>
      <vt:lpstr>Как действуют экологические факторы?</vt:lpstr>
      <vt:lpstr>Почему зависимость имеет вид колокола? </vt:lpstr>
      <vt:lpstr>Важную роль в формировании «купола  толерантности» играет связь активности ферментов с параметрами внутриклеточной среды</vt:lpstr>
      <vt:lpstr>Какие два экологических фактора есть в среде обитания любого организма?</vt:lpstr>
      <vt:lpstr>Влияние температуры</vt:lpstr>
      <vt:lpstr>Эктотермы и Эндотермы </vt:lpstr>
      <vt:lpstr>Активность ферментов и температура</vt:lpstr>
      <vt:lpstr>Многообразие микроорганизмов по отношению к температуре</vt:lpstr>
      <vt:lpstr>У многоклеточных эукариот не все так просто...</vt:lpstr>
      <vt:lpstr>У эктотермных животных не все так просто..</vt:lpstr>
      <vt:lpstr>Не все так просто...</vt:lpstr>
      <vt:lpstr>Свет, как сигнальный фактор</vt:lpstr>
      <vt:lpstr>Не все так просто...</vt:lpstr>
      <vt:lpstr>Сумма эффективных (активных) температур</vt:lpstr>
      <vt:lpstr>Сумма эффективных температур для разных видов</vt:lpstr>
      <vt:lpstr>Правило суммы эффективных температур позволяет прогнозировать распределение организмов</vt:lpstr>
      <vt:lpstr>Плотность человеческой популяции</vt:lpstr>
      <vt:lpstr>Влияние солености</vt:lpstr>
      <vt:lpstr>Зависимость числа видов от солености</vt:lpstr>
      <vt:lpstr>Осмоконформеры и Осморегуляторы</vt:lpstr>
      <vt:lpstr>Жизненный цикл пресноводных двустворок, как результат адаптации к пресной воде</vt:lpstr>
      <vt:lpstr>Многообразие связей организмов с экологическими факторами</vt:lpstr>
      <vt:lpstr>Возможные варианты зависимостей</vt:lpstr>
      <vt:lpstr>Почему зависимости могут выглядеть по-разному? </vt:lpstr>
      <vt:lpstr>Вариации в характере связи организмов и факторов среды</vt:lpstr>
      <vt:lpstr>Таксономические различия в реакциях на влияние факторов среды</vt:lpstr>
      <vt:lpstr>Три формы естественного отбора</vt:lpstr>
      <vt:lpstr>Антибиотики и бактерии</vt:lpstr>
      <vt:lpstr>Географическое видообразование</vt:lpstr>
      <vt:lpstr>Экологическое видообразование</vt:lpstr>
      <vt:lpstr>Почему столь разные ареалы?</vt:lpstr>
      <vt:lpstr>Стенобионты и эврибионты</vt:lpstr>
      <vt:lpstr>Пространственные вариации в характере реакции организмов на воздействие факторов среды</vt:lpstr>
      <vt:lpstr>PowerPoint 演示文稿</vt:lpstr>
      <vt:lpstr>Экотипы у Nucella lapillus </vt:lpstr>
      <vt:lpstr>Геометрическая морфометрия, генетические различия и степень прибойности</vt:lpstr>
      <vt:lpstr>Генетические вариации: Криптические виды</vt:lpstr>
      <vt:lpstr>Временные вариации за счет действия сигнальных факторов</vt:lpstr>
      <vt:lpstr>Временные вариации: Акклимация</vt:lpstr>
      <vt:lpstr>Онтогенетические вариации</vt:lpstr>
      <vt:lpstr>Онтогенетические вариации</vt:lpstr>
      <vt:lpstr>Взаимодействие факторов</vt:lpstr>
      <vt:lpstr>Экологическая ниша:  модель Хатчинсона</vt:lpstr>
      <vt:lpstr>Экологическая ниша - фигура в гиперобъеме значений экологических факторов</vt:lpstr>
      <vt:lpstr>Действие экологических факторов на разных уровнях надорганизменных систем</vt:lpstr>
      <vt:lpstr>Все надорганизменные системы взаимодействуют со средой</vt:lpstr>
      <vt:lpstr>Take home message</vt:lpstr>
      <vt:lpstr>Take home message</vt:lpstr>
      <vt:lpstr>Что почитать</vt:lpstr>
      <vt:lpstr>Опорный глоссарий</vt:lpstr>
      <vt:lpstr>Опорный глоссарий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polyd</cp:lastModifiedBy>
  <cp:revision>419</cp:revision>
  <dcterms:created xsi:type="dcterms:W3CDTF">2005-03-02T19:00:00Z</dcterms:created>
  <dcterms:modified xsi:type="dcterms:W3CDTF">2022-09-16T04:50:34Z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1049-11.2.0.11130</vt:lpwstr>
  </property>
  <property fmtid="{D5CDD505-2E9C-101B-9397-08002B2CF9AE}" pid="3" name="ICV">
    <vt:lpwstr>1E9B38142E534D738F7377F054D6C1AD</vt:lpwstr>
  </property>
</Properties>
</file>